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0"/>
  </p:notesMasterIdLst>
  <p:sldIdLst>
    <p:sldId id="256" r:id="rId2"/>
    <p:sldId id="257" r:id="rId3"/>
    <p:sldId id="265" r:id="rId4"/>
    <p:sldId id="266" r:id="rId5"/>
    <p:sldId id="350" r:id="rId6"/>
    <p:sldId id="356" r:id="rId7"/>
    <p:sldId id="395" r:id="rId8"/>
    <p:sldId id="392" r:id="rId9"/>
    <p:sldId id="391" r:id="rId10"/>
    <p:sldId id="352" r:id="rId11"/>
    <p:sldId id="267" r:id="rId12"/>
    <p:sldId id="399" r:id="rId13"/>
    <p:sldId id="402" r:id="rId14"/>
    <p:sldId id="400" r:id="rId15"/>
    <p:sldId id="401" r:id="rId16"/>
    <p:sldId id="354" r:id="rId17"/>
    <p:sldId id="396" r:id="rId18"/>
    <p:sldId id="406" r:id="rId19"/>
    <p:sldId id="407" r:id="rId20"/>
    <p:sldId id="403" r:id="rId21"/>
    <p:sldId id="398" r:id="rId22"/>
    <p:sldId id="405" r:id="rId23"/>
    <p:sldId id="438" r:id="rId24"/>
    <p:sldId id="269" r:id="rId25"/>
    <p:sldId id="358" r:id="rId26"/>
    <p:sldId id="423" r:id="rId27"/>
    <p:sldId id="430" r:id="rId28"/>
    <p:sldId id="425" r:id="rId29"/>
    <p:sldId id="426" r:id="rId30"/>
    <p:sldId id="427" r:id="rId31"/>
    <p:sldId id="428" r:id="rId32"/>
    <p:sldId id="429" r:id="rId33"/>
    <p:sldId id="431" r:id="rId34"/>
    <p:sldId id="432" r:id="rId35"/>
    <p:sldId id="433" r:id="rId36"/>
    <p:sldId id="434" r:id="rId37"/>
    <p:sldId id="435" r:id="rId38"/>
    <p:sldId id="436" r:id="rId39"/>
    <p:sldId id="437" r:id="rId40"/>
    <p:sldId id="276" r:id="rId41"/>
    <p:sldId id="368" r:id="rId42"/>
    <p:sldId id="408" r:id="rId43"/>
    <p:sldId id="409" r:id="rId44"/>
    <p:sldId id="410" r:id="rId45"/>
    <p:sldId id="338" r:id="rId46"/>
    <p:sldId id="339" r:id="rId47"/>
    <p:sldId id="277" r:id="rId48"/>
    <p:sldId id="369" r:id="rId49"/>
    <p:sldId id="329" r:id="rId50"/>
    <p:sldId id="281" r:id="rId51"/>
    <p:sldId id="375" r:id="rId52"/>
    <p:sldId id="282" r:id="rId53"/>
    <p:sldId id="283" r:id="rId54"/>
    <p:sldId id="379" r:id="rId55"/>
    <p:sldId id="411" r:id="rId56"/>
    <p:sldId id="439" r:id="rId57"/>
    <p:sldId id="285" r:id="rId58"/>
    <p:sldId id="386" r:id="rId59"/>
    <p:sldId id="420" r:id="rId60"/>
    <p:sldId id="440" r:id="rId61"/>
    <p:sldId id="387" r:id="rId62"/>
    <p:sldId id="388" r:id="rId63"/>
    <p:sldId id="389" r:id="rId64"/>
    <p:sldId id="259" r:id="rId65"/>
    <p:sldId id="343" r:id="rId66"/>
    <p:sldId id="258" r:id="rId67"/>
    <p:sldId id="323" r:id="rId68"/>
    <p:sldId id="324" r:id="rId69"/>
    <p:sldId id="325" r:id="rId70"/>
    <p:sldId id="326" r:id="rId71"/>
    <p:sldId id="441" r:id="rId72"/>
    <p:sldId id="290" r:id="rId73"/>
    <p:sldId id="291" r:id="rId74"/>
    <p:sldId id="344" r:id="rId75"/>
    <p:sldId id="292" r:id="rId76"/>
    <p:sldId id="293" r:id="rId77"/>
    <p:sldId id="294" r:id="rId78"/>
    <p:sldId id="295" r:id="rId79"/>
    <p:sldId id="296" r:id="rId80"/>
    <p:sldId id="297" r:id="rId81"/>
    <p:sldId id="298" r:id="rId82"/>
    <p:sldId id="299" r:id="rId83"/>
    <p:sldId id="443" r:id="rId84"/>
    <p:sldId id="345" r:id="rId85"/>
    <p:sldId id="302" r:id="rId86"/>
    <p:sldId id="347" r:id="rId87"/>
    <p:sldId id="287" r:id="rId88"/>
    <p:sldId id="327" r:id="rId89"/>
    <p:sldId id="346" r:id="rId90"/>
    <p:sldId id="304" r:id="rId91"/>
    <p:sldId id="305" r:id="rId92"/>
    <p:sldId id="306" r:id="rId93"/>
    <p:sldId id="307" r:id="rId94"/>
    <p:sldId id="308" r:id="rId95"/>
    <p:sldId id="309" r:id="rId96"/>
    <p:sldId id="310" r:id="rId97"/>
    <p:sldId id="311" r:id="rId98"/>
    <p:sldId id="312" r:id="rId99"/>
    <p:sldId id="314" r:id="rId100"/>
    <p:sldId id="315" r:id="rId101"/>
    <p:sldId id="317" r:id="rId102"/>
    <p:sldId id="318" r:id="rId103"/>
    <p:sldId id="319" r:id="rId104"/>
    <p:sldId id="320" r:id="rId105"/>
    <p:sldId id="321" r:id="rId106"/>
    <p:sldId id="322" r:id="rId107"/>
    <p:sldId id="349" r:id="rId108"/>
    <p:sldId id="274" r:id="rId10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2DF"/>
    <a:srgbClr val="F2EFF2"/>
    <a:srgbClr val="E9D1DD"/>
    <a:srgbClr val="E5F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590" y="-78"/>
      </p:cViewPr>
      <p:guideLst>
        <p:guide orient="horz" pos="578"/>
        <p:guide orient="horz" pos="1706"/>
        <p:guide orient="horz" pos="2840"/>
        <p:guide orient="horz" pos="3884"/>
        <p:guide pos="208"/>
        <p:guide pos="2018"/>
        <p:guide pos="5556"/>
        <p:guide pos="374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9C7A5A-CEA0-43A2-878F-729FCD6BE388}" type="datetimeFigureOut">
              <a:rPr lang="en-GB" smtClean="0"/>
              <a:t>07/01/2020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92622-0709-4A17-97E0-CF06EDC15BD6}" type="slidenum">
              <a:rPr lang="en-GB" smtClean="0"/>
              <a:t>‹#›</a:t>
            </a:fld>
            <a:endParaRPr lang="en-GB"/>
          </a:p>
        </p:txBody>
      </p:sp>
    </p:spTree>
    <p:extLst>
      <p:ext uri="{BB962C8B-B14F-4D97-AF65-F5344CB8AC3E}">
        <p14:creationId xmlns:p14="http://schemas.microsoft.com/office/powerpoint/2010/main" val="2363040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2">
                    <a:lumMod val="60000"/>
                    <a:lumOff val="40000"/>
                  </a:schemeClr>
                </a:solidFill>
              </a:rPr>
              <a:t>Graph (for another intervention) from </a:t>
            </a:r>
            <a:r>
              <a:rPr lang="en-GB" dirty="0" err="1" smtClean="0">
                <a:solidFill>
                  <a:schemeClr val="tx2">
                    <a:lumMod val="60000"/>
                    <a:lumOff val="40000"/>
                  </a:schemeClr>
                </a:solidFill>
              </a:rPr>
              <a:t>Maffiuletti</a:t>
            </a:r>
            <a:r>
              <a:rPr lang="en-GB" dirty="0" smtClean="0">
                <a:solidFill>
                  <a:schemeClr val="tx2">
                    <a:lumMod val="60000"/>
                    <a:lumOff val="40000"/>
                  </a:schemeClr>
                </a:solidFill>
              </a:rPr>
              <a:t> et al (2002)</a:t>
            </a:r>
          </a:p>
          <a:p>
            <a:endParaRPr lang="en-GB" dirty="0"/>
          </a:p>
        </p:txBody>
      </p:sp>
      <p:sp>
        <p:nvSpPr>
          <p:cNvPr id="4" name="Slide Number Placeholder 3"/>
          <p:cNvSpPr>
            <a:spLocks noGrp="1"/>
          </p:cNvSpPr>
          <p:nvPr>
            <p:ph type="sldNum" sz="quarter" idx="10"/>
          </p:nvPr>
        </p:nvSpPr>
        <p:spPr/>
        <p:txBody>
          <a:bodyPr/>
          <a:lstStyle/>
          <a:p>
            <a:fld id="{8AD7830B-807D-4A16-96E9-19B8530317A2}" type="slidenum">
              <a:rPr lang="en-GB" smtClean="0"/>
              <a:t>67</a:t>
            </a:fld>
            <a:endParaRPr lang="en-GB"/>
          </a:p>
        </p:txBody>
      </p:sp>
    </p:spTree>
    <p:extLst>
      <p:ext uri="{BB962C8B-B14F-4D97-AF65-F5344CB8AC3E}">
        <p14:creationId xmlns:p14="http://schemas.microsoft.com/office/powerpoint/2010/main" val="169536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noProof="0" smtClean="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noProof="0" smtClean="0"/>
              <a:t>Click to edit Master subtitle style</a:t>
            </a:r>
          </a:p>
        </p:txBody>
      </p:sp>
      <p:sp>
        <p:nvSpPr>
          <p:cNvPr id="4105" name="Rectangle 9"/>
          <p:cNvSpPr>
            <a:spLocks noGrp="1" noChangeArrowheads="1"/>
          </p:cNvSpPr>
          <p:nvPr>
            <p:ph type="ftr" sz="quarter" idx="3"/>
          </p:nvPr>
        </p:nvSpPr>
        <p:spPr bwMode="auto">
          <a:xfrm>
            <a:off x="323850" y="6245225"/>
            <a:ext cx="84963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lvl1pPr>
          </a:lstStyle>
          <a:p>
            <a:endParaRPr lang="en-US"/>
          </a:p>
        </p:txBody>
      </p:sp>
      <p:pic>
        <p:nvPicPr>
          <p:cNvPr id="4115" name="Picture 19" descr="Pink102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30A9A8CA-74B4-4FD0-8F5E-8D2A9CF1DBF8}" type="slidenum">
              <a:rPr lang="en-US"/>
              <a:pPr/>
              <a:t>‹#›</a:t>
            </a:fld>
            <a:endParaRPr lang="en-US"/>
          </a:p>
        </p:txBody>
      </p:sp>
    </p:spTree>
    <p:extLst>
      <p:ext uri="{BB962C8B-B14F-4D97-AF65-F5344CB8AC3E}">
        <p14:creationId xmlns:p14="http://schemas.microsoft.com/office/powerpoint/2010/main" val="2942429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616BE412-15F3-4057-BAFE-86E84CAE3F03}" type="slidenum">
              <a:rPr lang="en-US"/>
              <a:pPr/>
              <a:t>‹#›</a:t>
            </a:fld>
            <a:endParaRPr lang="en-US"/>
          </a:p>
        </p:txBody>
      </p:sp>
    </p:spTree>
    <p:extLst>
      <p:ext uri="{BB962C8B-B14F-4D97-AF65-F5344CB8AC3E}">
        <p14:creationId xmlns:p14="http://schemas.microsoft.com/office/powerpoint/2010/main" val="401421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6A9BA58F-F2C8-450C-894F-D8D70628682A}" type="slidenum">
              <a:rPr lang="en-US"/>
              <a:pPr/>
              <a:t>‹#›</a:t>
            </a:fld>
            <a:endParaRPr lang="en-US"/>
          </a:p>
        </p:txBody>
      </p:sp>
    </p:spTree>
    <p:extLst>
      <p:ext uri="{BB962C8B-B14F-4D97-AF65-F5344CB8AC3E}">
        <p14:creationId xmlns:p14="http://schemas.microsoft.com/office/powerpoint/2010/main" val="2147849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BED84380-61C0-4D8D-9AA8-C1DF130A7C2A}" type="slidenum">
              <a:rPr lang="en-US"/>
              <a:pPr/>
              <a:t>‹#›</a:t>
            </a:fld>
            <a:endParaRPr lang="en-US"/>
          </a:p>
        </p:txBody>
      </p:sp>
    </p:spTree>
    <p:extLst>
      <p:ext uri="{BB962C8B-B14F-4D97-AF65-F5344CB8AC3E}">
        <p14:creationId xmlns:p14="http://schemas.microsoft.com/office/powerpoint/2010/main" val="22852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4"/>
          <p:cNvSpPr>
            <a:spLocks noGrp="1"/>
          </p:cNvSpPr>
          <p:nvPr>
            <p:ph type="sldNum" sz="quarter" idx="10"/>
          </p:nvPr>
        </p:nvSpPr>
        <p:spPr/>
        <p:txBody>
          <a:bodyPr/>
          <a:lstStyle>
            <a:lvl1pPr>
              <a:defRPr/>
            </a:lvl1pPr>
          </a:lstStyle>
          <a:p>
            <a:fld id="{1177C0C1-7483-4FBF-93FF-EC20EF70F683}" type="slidenum">
              <a:rPr lang="en-US"/>
              <a:pPr/>
              <a:t>‹#›</a:t>
            </a:fld>
            <a:endParaRPr lang="en-US"/>
          </a:p>
        </p:txBody>
      </p:sp>
    </p:spTree>
    <p:extLst>
      <p:ext uri="{BB962C8B-B14F-4D97-AF65-F5344CB8AC3E}">
        <p14:creationId xmlns:p14="http://schemas.microsoft.com/office/powerpoint/2010/main" val="131163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p:txBody>
          <a:bodyPr/>
          <a:lstStyle>
            <a:lvl1pPr>
              <a:defRPr/>
            </a:lvl1pPr>
          </a:lstStyle>
          <a:p>
            <a:fld id="{9EA17B7C-AC39-4837-89B1-36387811CFCF}" type="slidenum">
              <a:rPr lang="en-US"/>
              <a:pPr/>
              <a:t>‹#›</a:t>
            </a:fld>
            <a:endParaRPr lang="en-US"/>
          </a:p>
        </p:txBody>
      </p:sp>
    </p:spTree>
    <p:extLst>
      <p:ext uri="{BB962C8B-B14F-4D97-AF65-F5344CB8AC3E}">
        <p14:creationId xmlns:p14="http://schemas.microsoft.com/office/powerpoint/2010/main" val="3317269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fld id="{7D92B1B1-DAF9-482D-B746-A4CB524F56F9}" type="slidenum">
              <a:rPr lang="en-US"/>
              <a:pPr/>
              <a:t>‹#›</a:t>
            </a:fld>
            <a:endParaRPr lang="en-US"/>
          </a:p>
        </p:txBody>
      </p:sp>
    </p:spTree>
    <p:extLst>
      <p:ext uri="{BB962C8B-B14F-4D97-AF65-F5344CB8AC3E}">
        <p14:creationId xmlns:p14="http://schemas.microsoft.com/office/powerpoint/2010/main" val="1089954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C8F86C93-4FAA-4333-B620-56DD66602FCD}" type="slidenum">
              <a:rPr lang="en-US"/>
              <a:pPr/>
              <a:t>‹#›</a:t>
            </a:fld>
            <a:endParaRPr lang="en-US"/>
          </a:p>
        </p:txBody>
      </p:sp>
    </p:spTree>
    <p:extLst>
      <p:ext uri="{BB962C8B-B14F-4D97-AF65-F5344CB8AC3E}">
        <p14:creationId xmlns:p14="http://schemas.microsoft.com/office/powerpoint/2010/main" val="106539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5059566-5CF9-4FCC-BF85-0D8BD298D4A9}" type="slidenum">
              <a:rPr lang="en-US"/>
              <a:pPr/>
              <a:t>‹#›</a:t>
            </a:fld>
            <a:endParaRPr lang="en-US"/>
          </a:p>
        </p:txBody>
      </p:sp>
    </p:spTree>
    <p:extLst>
      <p:ext uri="{BB962C8B-B14F-4D97-AF65-F5344CB8AC3E}">
        <p14:creationId xmlns:p14="http://schemas.microsoft.com/office/powerpoint/2010/main" val="21853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41FA763-86CC-48DB-A4B9-0C00B006ADFF}" type="slidenum">
              <a:rPr lang="en-US"/>
              <a:pPr/>
              <a:t>‹#›</a:t>
            </a:fld>
            <a:endParaRPr lang="en-US"/>
          </a:p>
        </p:txBody>
      </p:sp>
    </p:spTree>
    <p:extLst>
      <p:ext uri="{BB962C8B-B14F-4D97-AF65-F5344CB8AC3E}">
        <p14:creationId xmlns:p14="http://schemas.microsoft.com/office/powerpoint/2010/main" val="3072616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30200" y="908050"/>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330200" y="2708275"/>
            <a:ext cx="848995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1F9C8400-C43E-47C2-9D4B-0F5F80F12341}" type="slidenum">
              <a:rPr lang="en-US"/>
              <a:pPr/>
              <a:t>‹#›</a:t>
            </a:fld>
            <a:endParaRPr lang="en-US"/>
          </a:p>
        </p:txBody>
      </p:sp>
      <p:pic>
        <p:nvPicPr>
          <p:cNvPr id="3091" name="Picture 19" descr="Pink9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1" fontAlgn="base" hangingPunct="1">
        <a:spcBef>
          <a:spcPct val="0"/>
        </a:spcBef>
        <a:spcAft>
          <a:spcPct val="0"/>
        </a:spcAft>
        <a:defRPr sz="3000" b="1">
          <a:solidFill>
            <a:schemeClr val="tx2"/>
          </a:solidFill>
          <a:latin typeface="+mj-lt"/>
          <a:ea typeface="+mj-ea"/>
          <a:cs typeface="+mj-cs"/>
        </a:defRPr>
      </a:lvl1pPr>
      <a:lvl2pPr algn="l" rtl="0" eaLnBrk="1" fontAlgn="base" hangingPunct="1">
        <a:spcBef>
          <a:spcPct val="0"/>
        </a:spcBef>
        <a:spcAft>
          <a:spcPct val="0"/>
        </a:spcAft>
        <a:defRPr sz="3000" b="1">
          <a:solidFill>
            <a:schemeClr val="tx2"/>
          </a:solidFill>
          <a:latin typeface="Arial" charset="0"/>
        </a:defRPr>
      </a:lvl2pPr>
      <a:lvl3pPr algn="l" rtl="0" eaLnBrk="1" fontAlgn="base" hangingPunct="1">
        <a:spcBef>
          <a:spcPct val="0"/>
        </a:spcBef>
        <a:spcAft>
          <a:spcPct val="0"/>
        </a:spcAft>
        <a:defRPr sz="3000" b="1">
          <a:solidFill>
            <a:schemeClr val="tx2"/>
          </a:solidFill>
          <a:latin typeface="Arial" charset="0"/>
        </a:defRPr>
      </a:lvl3pPr>
      <a:lvl4pPr algn="l" rtl="0" eaLnBrk="1" fontAlgn="base" hangingPunct="1">
        <a:spcBef>
          <a:spcPct val="0"/>
        </a:spcBef>
        <a:spcAft>
          <a:spcPct val="0"/>
        </a:spcAft>
        <a:defRPr sz="3000" b="1">
          <a:solidFill>
            <a:schemeClr val="tx2"/>
          </a:solidFill>
          <a:latin typeface="Arial" charset="0"/>
        </a:defRPr>
      </a:lvl4pPr>
      <a:lvl5pPr algn="l" rtl="0" eaLnBrk="1" fontAlgn="base" hangingPunct="1">
        <a:spcBef>
          <a:spcPct val="0"/>
        </a:spcBef>
        <a:spcAft>
          <a:spcPct val="0"/>
        </a:spcAft>
        <a:defRPr sz="3000" b="1">
          <a:solidFill>
            <a:schemeClr val="tx2"/>
          </a:solidFill>
          <a:latin typeface="Arial" charset="0"/>
        </a:defRPr>
      </a:lvl5pPr>
      <a:lvl6pPr marL="457200" algn="l" rtl="0" eaLnBrk="1" fontAlgn="base" hangingPunct="1">
        <a:spcBef>
          <a:spcPct val="0"/>
        </a:spcBef>
        <a:spcAft>
          <a:spcPct val="0"/>
        </a:spcAft>
        <a:defRPr sz="3000" b="1">
          <a:solidFill>
            <a:schemeClr val="tx2"/>
          </a:solidFill>
          <a:latin typeface="Arial" charset="0"/>
        </a:defRPr>
      </a:lvl6pPr>
      <a:lvl7pPr marL="914400" algn="l" rtl="0" eaLnBrk="1" fontAlgn="base" hangingPunct="1">
        <a:spcBef>
          <a:spcPct val="0"/>
        </a:spcBef>
        <a:spcAft>
          <a:spcPct val="0"/>
        </a:spcAft>
        <a:defRPr sz="3000" b="1">
          <a:solidFill>
            <a:schemeClr val="tx2"/>
          </a:solidFill>
          <a:latin typeface="Arial" charset="0"/>
        </a:defRPr>
      </a:lvl7pPr>
      <a:lvl8pPr marL="1371600" algn="l" rtl="0" eaLnBrk="1" fontAlgn="base" hangingPunct="1">
        <a:spcBef>
          <a:spcPct val="0"/>
        </a:spcBef>
        <a:spcAft>
          <a:spcPct val="0"/>
        </a:spcAft>
        <a:defRPr sz="3000" b="1">
          <a:solidFill>
            <a:schemeClr val="tx2"/>
          </a:solidFill>
          <a:latin typeface="Arial" charset="0"/>
        </a:defRPr>
      </a:lvl8pPr>
      <a:lvl9pPr marL="1828800" algn="l" rtl="0" eaLnBrk="1" fontAlgn="base" hangingPunct="1">
        <a:spcBef>
          <a:spcPct val="0"/>
        </a:spcBef>
        <a:spcAft>
          <a:spcPct val="0"/>
        </a:spcAft>
        <a:defRPr sz="30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iki.ucl.ac.uk/display/EPRM" TargetMode="External"/><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rpsychologist.com/d3/cohend/"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campbellcollaboration.org/resources/effect_size_input.php"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ndyf.shinyapps.io/sampl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GB" sz="3600" dirty="0" smtClean="0"/>
              <a:t>Activity 2 review &amp;</a:t>
            </a:r>
            <a:br>
              <a:rPr lang="en-GB" sz="3600" dirty="0" smtClean="0"/>
            </a:br>
            <a:r>
              <a:rPr lang="en-GB" sz="3600" dirty="0" smtClean="0"/>
              <a:t>Introduction to power analysis</a:t>
            </a:r>
            <a:endParaRPr lang="en-GB" sz="3600" dirty="0"/>
          </a:p>
        </p:txBody>
      </p:sp>
      <p:sp>
        <p:nvSpPr>
          <p:cNvPr id="2051" name="Rectangle 3"/>
          <p:cNvSpPr>
            <a:spLocks noGrp="1" noChangeArrowheads="1"/>
          </p:cNvSpPr>
          <p:nvPr>
            <p:ph type="subTitle" idx="1"/>
          </p:nvPr>
        </p:nvSpPr>
        <p:spPr>
          <a:xfrm>
            <a:off x="323850" y="3572148"/>
            <a:ext cx="8496300" cy="3097212"/>
          </a:xfrm>
        </p:spPr>
        <p:txBody>
          <a:bodyPr/>
          <a:lstStyle/>
          <a:p>
            <a:r>
              <a:rPr lang="en-GB" dirty="0" smtClean="0"/>
              <a:t>Dr Andy </a:t>
            </a:r>
            <a:r>
              <a:rPr lang="en-GB" dirty="0" err="1" smtClean="0"/>
              <a:t>Fugard</a:t>
            </a:r>
            <a:endParaRPr lang="en-GB" dirty="0" smtClean="0"/>
          </a:p>
          <a:p>
            <a:r>
              <a:rPr lang="en-GB" dirty="0" smtClean="0"/>
              <a:t>a.fugard@ucl.ac.uk </a:t>
            </a:r>
          </a:p>
          <a:p>
            <a:endParaRPr lang="en-GB" dirty="0"/>
          </a:p>
          <a:p>
            <a:r>
              <a:rPr lang="en-GB" dirty="0" smtClean="0"/>
              <a:t>28</a:t>
            </a:r>
            <a:r>
              <a:rPr lang="en-GB" baseline="30000" dirty="0" smtClean="0"/>
              <a:t>th</a:t>
            </a:r>
            <a:r>
              <a:rPr lang="en-GB" dirty="0" smtClean="0"/>
              <a:t> November 2016</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2. Test </a:t>
            </a:r>
            <a:r>
              <a:rPr lang="en-GB" dirty="0"/>
              <a:t>your hypotheses using non-parametric tests; what do you find</a:t>
            </a:r>
            <a:r>
              <a:rPr lang="en-GB" dirty="0" smtClean="0"/>
              <a:t>?</a:t>
            </a:r>
            <a:endParaRPr lang="en-GB" dirty="0"/>
          </a:p>
        </p:txBody>
      </p:sp>
      <p:sp>
        <p:nvSpPr>
          <p:cNvPr id="3" name="Content Placeholder 2"/>
          <p:cNvSpPr>
            <a:spLocks noGrp="1"/>
          </p:cNvSpPr>
          <p:nvPr>
            <p:ph idx="1"/>
          </p:nvPr>
        </p:nvSpPr>
        <p:spPr/>
        <p:txBody>
          <a:bodyPr/>
          <a:lstStyle/>
          <a:p>
            <a:pPr>
              <a:buFontTx/>
              <a:buChar char="-"/>
            </a:pPr>
            <a:endParaRPr lang="en-GB" dirty="0" smtClean="0"/>
          </a:p>
          <a:p>
            <a:pPr>
              <a:buFontTx/>
              <a:buChar char="-"/>
            </a:pPr>
            <a:r>
              <a:rPr lang="en-GB" dirty="0" smtClean="0">
                <a:solidFill>
                  <a:srgbClr val="7030A0"/>
                </a:solidFill>
              </a:rPr>
              <a:t>Report all correlations </a:t>
            </a:r>
            <a:r>
              <a:rPr lang="en-GB" dirty="0" smtClean="0"/>
              <a:t>and full p’s, </a:t>
            </a:r>
            <a:r>
              <a:rPr lang="en-GB" dirty="0" smtClean="0">
                <a:solidFill>
                  <a:srgbClr val="7030A0"/>
                </a:solidFill>
              </a:rPr>
              <a:t>even if not statistically significant</a:t>
            </a:r>
          </a:p>
          <a:p>
            <a:pPr>
              <a:buFontTx/>
              <a:buChar char="-"/>
            </a:pPr>
            <a:r>
              <a:rPr lang="en-GB" dirty="0" smtClean="0"/>
              <a:t>Non statistically significant results are useful for meta-analysts</a:t>
            </a:r>
            <a:endParaRPr lang="en-GB" dirty="0"/>
          </a:p>
        </p:txBody>
      </p:sp>
    </p:spTree>
    <p:extLst>
      <p:ext uri="{BB962C8B-B14F-4D97-AF65-F5344CB8AC3E}">
        <p14:creationId xmlns:p14="http://schemas.microsoft.com/office/powerpoint/2010/main" val="7416021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519113"/>
            <a:ext cx="8877300" cy="58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644008" y="6309320"/>
            <a:ext cx="4160113" cy="369332"/>
          </a:xfrm>
          <a:prstGeom prst="rect">
            <a:avLst/>
          </a:prstGeom>
        </p:spPr>
        <p:txBody>
          <a:bodyPr wrap="none">
            <a:spAutoFit/>
          </a:bodyPr>
          <a:lstStyle/>
          <a:p>
            <a:r>
              <a:rPr lang="en-GB" dirty="0">
                <a:solidFill>
                  <a:schemeClr val="tx2">
                    <a:lumMod val="60000"/>
                    <a:lumOff val="40000"/>
                  </a:schemeClr>
                </a:solidFill>
              </a:rPr>
              <a:t>(Richard, Bond, &amp; Stokes-</a:t>
            </a:r>
            <a:r>
              <a:rPr lang="en-GB" dirty="0" err="1">
                <a:solidFill>
                  <a:schemeClr val="tx2">
                    <a:lumMod val="60000"/>
                    <a:lumOff val="40000"/>
                  </a:schemeClr>
                </a:solidFill>
              </a:rPr>
              <a:t>Zoota</a:t>
            </a:r>
            <a:r>
              <a:rPr lang="en-GB" dirty="0">
                <a:solidFill>
                  <a:schemeClr val="tx2">
                    <a:lumMod val="60000"/>
                    <a:lumOff val="40000"/>
                  </a:schemeClr>
                </a:solidFill>
              </a:rPr>
              <a:t>, 2003)</a:t>
            </a:r>
          </a:p>
        </p:txBody>
      </p:sp>
    </p:spTree>
    <p:extLst>
      <p:ext uri="{BB962C8B-B14F-4D97-AF65-F5344CB8AC3E}">
        <p14:creationId xmlns:p14="http://schemas.microsoft.com/office/powerpoint/2010/main" val="122974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08720"/>
            <a:ext cx="8489950" cy="1296988"/>
          </a:xfrm>
        </p:spPr>
        <p:txBody>
          <a:bodyPr/>
          <a:lstStyle/>
          <a:p>
            <a:r>
              <a:rPr lang="en-GB" dirty="0" smtClean="0"/>
              <a:t>Morris and Fritz (2013) do it for memory research and produce percentile tables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50132"/>
            <a:ext cx="8503868" cy="3699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6061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20688"/>
            <a:ext cx="8489950" cy="1296988"/>
          </a:xfrm>
        </p:spPr>
        <p:txBody>
          <a:bodyPr/>
          <a:lstStyle/>
          <a:p>
            <a:r>
              <a:rPr lang="en-GB" dirty="0" smtClean="0"/>
              <a:t>Other example: Teacher effects uncovered by Hattie (2009)</a:t>
            </a:r>
            <a:endParaRPr lang="en-GB" dirty="0"/>
          </a:p>
        </p:txBody>
      </p:sp>
      <p:pic>
        <p:nvPicPr>
          <p:cNvPr id="10242" name="Picture 2" descr="http://visible-learning.org/wp-content/uploads/2013/02/hattie-studie-ranking-domain-TEACHING-UNTERRICHT-rangliste-visible-learning.png"/>
          <p:cNvPicPr>
            <a:picLocks noChangeAspect="1" noChangeArrowheads="1"/>
          </p:cNvPicPr>
          <p:nvPr/>
        </p:nvPicPr>
        <p:blipFill rotWithShape="1">
          <a:blip r:embed="rId2">
            <a:extLst>
              <a:ext uri="{28A0092B-C50C-407E-A947-70E740481C1C}">
                <a14:useLocalDpi xmlns:a14="http://schemas.microsoft.com/office/drawing/2010/main" val="0"/>
              </a:ext>
            </a:extLst>
          </a:blip>
          <a:srcRect l="1042" t="7867" r="-1042" b="73194"/>
          <a:stretch/>
        </p:blipFill>
        <p:spPr bwMode="auto">
          <a:xfrm>
            <a:off x="1475656" y="2132856"/>
            <a:ext cx="5886450" cy="4457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55093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example: Teacher effects uncovered by Hattie (2009)</a:t>
            </a:r>
            <a:endParaRPr lang="en-GB" dirty="0"/>
          </a:p>
        </p:txBody>
      </p:sp>
      <p:pic>
        <p:nvPicPr>
          <p:cNvPr id="10242" name="Picture 2" descr="http://visible-learning.org/wp-content/uploads/2013/02/hattie-studie-ranking-domain-TEACHING-UNTERRICHT-rangliste-visible-learning.png"/>
          <p:cNvPicPr>
            <a:picLocks noChangeAspect="1" noChangeArrowheads="1"/>
          </p:cNvPicPr>
          <p:nvPr/>
        </p:nvPicPr>
        <p:blipFill rotWithShape="1">
          <a:blip r:embed="rId2">
            <a:extLst>
              <a:ext uri="{28A0092B-C50C-407E-A947-70E740481C1C}">
                <a14:useLocalDpi xmlns:a14="http://schemas.microsoft.com/office/drawing/2010/main" val="0"/>
              </a:ext>
            </a:extLst>
          </a:blip>
          <a:srcRect t="26772" b="54603"/>
          <a:stretch/>
        </p:blipFill>
        <p:spPr bwMode="auto">
          <a:xfrm>
            <a:off x="1475656" y="2206650"/>
            <a:ext cx="5886450" cy="438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73355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example: Teacher effects uncovered by Hattie (2009)</a:t>
            </a:r>
            <a:endParaRPr lang="en-GB" dirty="0"/>
          </a:p>
        </p:txBody>
      </p:sp>
      <p:pic>
        <p:nvPicPr>
          <p:cNvPr id="10242" name="Picture 2" descr="http://visible-learning.org/wp-content/uploads/2013/02/hattie-studie-ranking-domain-TEACHING-UNTERRICHT-rangliste-visible-learning.png"/>
          <p:cNvPicPr>
            <a:picLocks noChangeAspect="1" noChangeArrowheads="1"/>
          </p:cNvPicPr>
          <p:nvPr/>
        </p:nvPicPr>
        <p:blipFill rotWithShape="1">
          <a:blip r:embed="rId2">
            <a:extLst>
              <a:ext uri="{28A0092B-C50C-407E-A947-70E740481C1C}">
                <a14:useLocalDpi xmlns:a14="http://schemas.microsoft.com/office/drawing/2010/main" val="0"/>
              </a:ext>
            </a:extLst>
          </a:blip>
          <a:srcRect t="45235" b="36140"/>
          <a:stretch/>
        </p:blipFill>
        <p:spPr bwMode="auto">
          <a:xfrm>
            <a:off x="1475656" y="2206650"/>
            <a:ext cx="5886450" cy="438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39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example: Teacher effects uncovered by Hattie (2009)</a:t>
            </a:r>
            <a:endParaRPr lang="en-GB" dirty="0"/>
          </a:p>
        </p:txBody>
      </p:sp>
      <p:pic>
        <p:nvPicPr>
          <p:cNvPr id="10242" name="Picture 2" descr="http://visible-learning.org/wp-content/uploads/2013/02/hattie-studie-ranking-domain-TEACHING-UNTERRICHT-rangliste-visible-learning.png"/>
          <p:cNvPicPr>
            <a:picLocks noChangeAspect="1" noChangeArrowheads="1"/>
          </p:cNvPicPr>
          <p:nvPr/>
        </p:nvPicPr>
        <p:blipFill rotWithShape="1">
          <a:blip r:embed="rId2">
            <a:extLst>
              <a:ext uri="{28A0092B-C50C-407E-A947-70E740481C1C}">
                <a14:useLocalDpi xmlns:a14="http://schemas.microsoft.com/office/drawing/2010/main" val="0"/>
              </a:ext>
            </a:extLst>
          </a:blip>
          <a:srcRect t="63762" b="17613"/>
          <a:stretch/>
        </p:blipFill>
        <p:spPr bwMode="auto">
          <a:xfrm>
            <a:off x="1475656" y="2206650"/>
            <a:ext cx="5886450" cy="438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2021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example: Teacher effects uncovered by Hattie (2009)</a:t>
            </a:r>
            <a:endParaRPr lang="en-GB" dirty="0"/>
          </a:p>
        </p:txBody>
      </p:sp>
      <p:pic>
        <p:nvPicPr>
          <p:cNvPr id="10242" name="Picture 2" descr="http://visible-learning.org/wp-content/uploads/2013/02/hattie-studie-ranking-domain-TEACHING-UNTERRICHT-rangliste-visible-learning.png"/>
          <p:cNvPicPr>
            <a:picLocks noChangeAspect="1" noChangeArrowheads="1"/>
          </p:cNvPicPr>
          <p:nvPr/>
        </p:nvPicPr>
        <p:blipFill rotWithShape="1">
          <a:blip r:embed="rId2">
            <a:extLst>
              <a:ext uri="{28A0092B-C50C-407E-A947-70E740481C1C}">
                <a14:useLocalDpi xmlns:a14="http://schemas.microsoft.com/office/drawing/2010/main" val="0"/>
              </a:ext>
            </a:extLst>
          </a:blip>
          <a:srcRect t="82257" b="-882"/>
          <a:stretch/>
        </p:blipFill>
        <p:spPr bwMode="auto">
          <a:xfrm>
            <a:off x="1475656" y="2206650"/>
            <a:ext cx="5886450" cy="438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9840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reading on the EPRM wiki</a:t>
            </a:r>
            <a:br>
              <a:rPr lang="en-GB" dirty="0" smtClean="0"/>
            </a:br>
            <a:r>
              <a:rPr lang="en-GB" dirty="0">
                <a:hlinkClick r:id="rId2"/>
              </a:rPr>
              <a:t>https://wiki.ucl.ac.uk/display/EPRM</a:t>
            </a:r>
            <a:r>
              <a:rPr lang="en-GB" dirty="0"/>
              <a:t/>
            </a:r>
            <a:br>
              <a:rPr lang="en-GB" dirty="0"/>
            </a:br>
            <a:endParaRPr lang="en-GB" dirty="0"/>
          </a:p>
        </p:txBody>
      </p:sp>
      <p:sp>
        <p:nvSpPr>
          <p:cNvPr id="3" name="Content Placeholder 2"/>
          <p:cNvSpPr>
            <a:spLocks noGrp="1"/>
          </p:cNvSpPr>
          <p:nvPr>
            <p:ph idx="4294967295"/>
          </p:nvPr>
        </p:nvSpPr>
        <p:spPr>
          <a:xfrm>
            <a:off x="654050" y="2060575"/>
            <a:ext cx="8489950" cy="4321175"/>
          </a:xfrm>
        </p:spPr>
        <p:txBody>
          <a:bodyPr/>
          <a:lstStyle/>
          <a:p>
            <a:pPr marL="0" indent="0">
              <a:buNone/>
            </a:pPr>
            <a:endParaRPr lang="en-GB" dirty="0" smtClean="0">
              <a:hlinkClick r:id="rId2"/>
            </a:endParaRPr>
          </a:p>
          <a:p>
            <a:pPr marL="0" indent="0">
              <a:buNone/>
            </a:pPr>
            <a:endParaRPr lang="en-GB"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04" y="2269896"/>
            <a:ext cx="3672408" cy="4227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2276872"/>
            <a:ext cx="3816424" cy="1477029"/>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30912" b="29897"/>
          <a:stretch/>
        </p:blipFill>
        <p:spPr bwMode="auto">
          <a:xfrm>
            <a:off x="5004048" y="3986829"/>
            <a:ext cx="3816424" cy="207426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ight Arrow 3"/>
          <p:cNvSpPr/>
          <p:nvPr/>
        </p:nvSpPr>
        <p:spPr>
          <a:xfrm rot="1305900">
            <a:off x="4115079" y="4258305"/>
            <a:ext cx="728900" cy="26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p:cNvSpPr/>
          <p:nvPr/>
        </p:nvSpPr>
        <p:spPr>
          <a:xfrm rot="20039161">
            <a:off x="4116895" y="3008243"/>
            <a:ext cx="728900" cy="269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44191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end!</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3154247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Can we use Pearson’s correlation? Nope</a:t>
            </a:r>
            <a:endParaRPr lang="en-GB" dirty="0"/>
          </a:p>
        </p:txBody>
      </p:sp>
      <p:sp>
        <p:nvSpPr>
          <p:cNvPr id="5" name="Content Placeholder 4"/>
          <p:cNvSpPr>
            <a:spLocks noGrp="1"/>
          </p:cNvSpPr>
          <p:nvPr>
            <p:ph sz="half" idx="1"/>
          </p:nvPr>
        </p:nvSpPr>
        <p:spPr>
          <a:xfrm>
            <a:off x="364915" y="1844824"/>
            <a:ext cx="4017119" cy="4608512"/>
          </a:xfrm>
        </p:spPr>
        <p:txBody>
          <a:bodyPr/>
          <a:lstStyle/>
          <a:p>
            <a:r>
              <a:rPr lang="en-GB" sz="2400" dirty="0" smtClean="0"/>
              <a:t>Before looking at the data guessed it would be skewed since most classes will (should?!) have few bullies.</a:t>
            </a:r>
          </a:p>
          <a:p>
            <a:r>
              <a:rPr lang="en-GB" sz="2400" dirty="0" smtClean="0"/>
              <a:t>Surprised by no zeros, but read abstract again!</a:t>
            </a:r>
          </a:p>
          <a:p>
            <a:r>
              <a:rPr lang="en-GB" sz="2400" dirty="0" smtClean="0"/>
              <a:t>Confirmed by eyeballing and formal tests, e.g., Shapiro-Wilk </a:t>
            </a:r>
            <a:r>
              <a:rPr lang="en-GB" sz="2400" i="1" dirty="0" smtClean="0"/>
              <a:t>W</a:t>
            </a:r>
            <a:r>
              <a:rPr lang="en-GB" sz="2400" dirty="0" smtClean="0"/>
              <a:t> = .92,</a:t>
            </a:r>
            <a:br>
              <a:rPr lang="en-GB" sz="2400" dirty="0" smtClean="0"/>
            </a:br>
            <a:r>
              <a:rPr lang="en-GB" sz="2400" i="1" dirty="0" smtClean="0"/>
              <a:t>p</a:t>
            </a:r>
            <a:r>
              <a:rPr lang="en-GB" sz="2400" dirty="0" smtClean="0"/>
              <a:t> = .004 for bully scores</a:t>
            </a:r>
            <a:endParaRPr lang="en-GB" sz="2400"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944" r="24563"/>
          <a:stretch/>
        </p:blipFill>
        <p:spPr bwMode="auto">
          <a:xfrm>
            <a:off x="4607768" y="2204864"/>
            <a:ext cx="4104456" cy="4056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628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98290" y="1140660"/>
            <a:ext cx="6947421" cy="4576678"/>
          </a:xfrm>
          <a:prstGeom prst="rect">
            <a:avLst/>
          </a:prstGeom>
        </p:spPr>
      </p:pic>
    </p:spTree>
    <p:extLst>
      <p:ext uri="{BB962C8B-B14F-4D97-AF65-F5344CB8AC3E}">
        <p14:creationId xmlns:p14="http://schemas.microsoft.com/office/powerpoint/2010/main" val="14336326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0716" y="800262"/>
            <a:ext cx="8562569" cy="5257474"/>
          </a:xfrm>
          <a:prstGeom prst="rect">
            <a:avLst/>
          </a:prstGeom>
        </p:spPr>
      </p:pic>
    </p:spTree>
    <p:extLst>
      <p:ext uri="{BB962C8B-B14F-4D97-AF65-F5344CB8AC3E}">
        <p14:creationId xmlns:p14="http://schemas.microsoft.com/office/powerpoint/2010/main" val="34745247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3943" y="1256356"/>
            <a:ext cx="8596115" cy="4345289"/>
          </a:xfrm>
          <a:prstGeom prst="rect">
            <a:avLst/>
          </a:prstGeom>
        </p:spPr>
      </p:pic>
    </p:spTree>
    <p:extLst>
      <p:ext uri="{BB962C8B-B14F-4D97-AF65-F5344CB8AC3E}">
        <p14:creationId xmlns:p14="http://schemas.microsoft.com/office/powerpoint/2010/main" val="39376361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287" y="1799517"/>
            <a:ext cx="8761425" cy="3258967"/>
          </a:xfrm>
          <a:prstGeom prst="rect">
            <a:avLst/>
          </a:prstGeom>
        </p:spPr>
      </p:pic>
    </p:spTree>
    <p:extLst>
      <p:ext uri="{BB962C8B-B14F-4D97-AF65-F5344CB8AC3E}">
        <p14:creationId xmlns:p14="http://schemas.microsoft.com/office/powerpoint/2010/main" val="2234648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75656" y="548680"/>
            <a:ext cx="6243205" cy="6139295"/>
          </a:xfrm>
          <a:prstGeom prst="rect">
            <a:avLst/>
          </a:prstGeom>
        </p:spPr>
      </p:pic>
    </p:spTree>
    <p:extLst>
      <p:ext uri="{BB962C8B-B14F-4D97-AF65-F5344CB8AC3E}">
        <p14:creationId xmlns:p14="http://schemas.microsoft.com/office/powerpoint/2010/main" val="1475327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8262" y="633412"/>
            <a:ext cx="6467475" cy="5591175"/>
          </a:xfrm>
          <a:prstGeom prst="rect">
            <a:avLst/>
          </a:prstGeom>
        </p:spPr>
      </p:pic>
    </p:spTree>
    <p:extLst>
      <p:ext uri="{BB962C8B-B14F-4D97-AF65-F5344CB8AC3E}">
        <p14:creationId xmlns:p14="http://schemas.microsoft.com/office/powerpoint/2010/main" val="2302429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62965" y="645368"/>
            <a:ext cx="6018068" cy="6096000"/>
          </a:xfrm>
          <a:prstGeom prst="rect">
            <a:avLst/>
          </a:prstGeom>
        </p:spPr>
      </p:pic>
    </p:spTree>
    <p:extLst>
      <p:ext uri="{BB962C8B-B14F-4D97-AF65-F5344CB8AC3E}">
        <p14:creationId xmlns:p14="http://schemas.microsoft.com/office/powerpoint/2010/main" val="21068312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2965" y="645368"/>
            <a:ext cx="6018068" cy="6096000"/>
          </a:xfrm>
          <a:prstGeom prst="rect">
            <a:avLst/>
          </a:prstGeom>
        </p:spPr>
      </p:pic>
    </p:spTree>
    <p:extLst>
      <p:ext uri="{BB962C8B-B14F-4D97-AF65-F5344CB8AC3E}">
        <p14:creationId xmlns:p14="http://schemas.microsoft.com/office/powerpoint/2010/main" val="572627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Objectives</a:t>
            </a:r>
            <a:endParaRPr lang="en-GB" dirty="0"/>
          </a:p>
        </p:txBody>
      </p:sp>
      <p:sp>
        <p:nvSpPr>
          <p:cNvPr id="3" name="Content Placeholder 2"/>
          <p:cNvSpPr>
            <a:spLocks noGrp="1"/>
          </p:cNvSpPr>
          <p:nvPr>
            <p:ph idx="1"/>
          </p:nvPr>
        </p:nvSpPr>
        <p:spPr/>
        <p:txBody>
          <a:bodyPr/>
          <a:lstStyle/>
          <a:p>
            <a:r>
              <a:rPr lang="en-GB" dirty="0" smtClean="0"/>
              <a:t>Review your answers from activity 2</a:t>
            </a:r>
          </a:p>
          <a:p>
            <a:r>
              <a:rPr lang="en-GB" dirty="0" smtClean="0"/>
              <a:t>Understand </a:t>
            </a:r>
            <a:r>
              <a:rPr lang="en-GB" i="1" dirty="0" smtClean="0"/>
              <a:t>simple</a:t>
            </a:r>
            <a:r>
              <a:rPr lang="en-GB" dirty="0" smtClean="0"/>
              <a:t> and </a:t>
            </a:r>
            <a:r>
              <a:rPr lang="en-GB" i="1" dirty="0" smtClean="0"/>
              <a:t>standardised</a:t>
            </a:r>
            <a:r>
              <a:rPr lang="en-GB" dirty="0" smtClean="0"/>
              <a:t> effect size</a:t>
            </a:r>
          </a:p>
          <a:p>
            <a:r>
              <a:rPr lang="en-GB" dirty="0" smtClean="0"/>
              <a:t>Understand and be able to carry out a power analysis for</a:t>
            </a:r>
          </a:p>
          <a:p>
            <a:pPr lvl="1"/>
            <a:r>
              <a:rPr lang="en-GB" dirty="0" smtClean="0"/>
              <a:t>Between-participant </a:t>
            </a:r>
            <a:r>
              <a:rPr lang="en-GB" i="1" dirty="0" smtClean="0"/>
              <a:t>t</a:t>
            </a:r>
            <a:r>
              <a:rPr lang="en-GB" dirty="0" smtClean="0"/>
              <a:t>-tests</a:t>
            </a:r>
          </a:p>
          <a:p>
            <a:pPr lvl="1"/>
            <a:r>
              <a:rPr lang="en-GB" dirty="0" smtClean="0"/>
              <a:t>Pearson’s correlation</a:t>
            </a:r>
          </a:p>
        </p:txBody>
      </p:sp>
    </p:spTree>
    <p:extLst>
      <p:ext uri="{BB962C8B-B14F-4D97-AF65-F5344CB8AC3E}">
        <p14:creationId xmlns:p14="http://schemas.microsoft.com/office/powerpoint/2010/main" val="10385325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8152" y="548680"/>
            <a:ext cx="6707696" cy="6119908"/>
          </a:xfrm>
          <a:prstGeom prst="rect">
            <a:avLst/>
          </a:prstGeom>
        </p:spPr>
      </p:pic>
    </p:spTree>
    <p:extLst>
      <p:ext uri="{BB962C8B-B14F-4D97-AF65-F5344CB8AC3E}">
        <p14:creationId xmlns:p14="http://schemas.microsoft.com/office/powerpoint/2010/main" val="2255141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60848"/>
            <a:ext cx="9067567" cy="4513574"/>
          </a:xfrm>
          <a:prstGeom prst="rect">
            <a:avLst/>
          </a:prstGeom>
        </p:spPr>
      </p:pic>
      <p:sp>
        <p:nvSpPr>
          <p:cNvPr id="4" name="Title 3"/>
          <p:cNvSpPr>
            <a:spLocks noGrp="1"/>
          </p:cNvSpPr>
          <p:nvPr>
            <p:ph type="title"/>
          </p:nvPr>
        </p:nvSpPr>
        <p:spPr>
          <a:xfrm>
            <a:off x="107504" y="548680"/>
            <a:ext cx="8489950" cy="1296988"/>
          </a:xfrm>
        </p:spPr>
        <p:txBody>
          <a:bodyPr/>
          <a:lstStyle/>
          <a:p>
            <a:r>
              <a:rPr lang="fr-FR" dirty="0"/>
              <a:t>Vive la </a:t>
            </a:r>
            <a:r>
              <a:rPr lang="fr-FR" dirty="0" smtClean="0"/>
              <a:t>révolution</a:t>
            </a:r>
            <a:endParaRPr lang="en-GB" dirty="0"/>
          </a:p>
        </p:txBody>
      </p:sp>
    </p:spTree>
    <p:extLst>
      <p:ext uri="{BB962C8B-B14F-4D97-AF65-F5344CB8AC3E}">
        <p14:creationId xmlns:p14="http://schemas.microsoft.com/office/powerpoint/2010/main" val="35819137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322225" y="844641"/>
          <a:ext cx="8499550" cy="5669375"/>
        </p:xfrm>
        <a:graphic>
          <a:graphicData uri="http://schemas.openxmlformats.org/drawingml/2006/table">
            <a:tbl>
              <a:tblPr/>
              <a:tblGrid>
                <a:gridCol w="342700"/>
                <a:gridCol w="274750"/>
                <a:gridCol w="342700"/>
                <a:gridCol w="342700"/>
                <a:gridCol w="342700"/>
                <a:gridCol w="342700"/>
                <a:gridCol w="342700"/>
                <a:gridCol w="342700"/>
                <a:gridCol w="342700"/>
                <a:gridCol w="342700"/>
                <a:gridCol w="342700"/>
                <a:gridCol w="342700"/>
                <a:gridCol w="342700"/>
                <a:gridCol w="342700"/>
                <a:gridCol w="342700"/>
                <a:gridCol w="342700"/>
                <a:gridCol w="342700"/>
                <a:gridCol w="342700"/>
                <a:gridCol w="342700"/>
                <a:gridCol w="342700"/>
                <a:gridCol w="342700"/>
                <a:gridCol w="342700"/>
                <a:gridCol w="342700"/>
                <a:gridCol w="342700"/>
                <a:gridCol w="342700"/>
              </a:tblGrid>
              <a:tr h="226775">
                <a:tc>
                  <a:txBody>
                    <a:bodyPr/>
                    <a:lstStyle/>
                    <a:p>
                      <a:pPr algn="l" fontAlgn="b"/>
                      <a:endParaRPr lang="en-GB" sz="1200" b="0" i="0" u="none" strike="noStrike" dirty="0">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A1</a:t>
                      </a:r>
                    </a:p>
                  </a:txBody>
                  <a:tcPr marL="6915" marR="6915" marT="691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A2</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A3</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A4</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A5</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C1</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C2</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C3</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C4</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C5</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E1</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E2</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E3</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E4</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E5</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N1</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N2</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N3</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N4</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N5</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O1</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O2</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O3</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200" b="1" i="0" u="none" strike="noStrike">
                          <a:solidFill>
                            <a:srgbClr val="000000"/>
                          </a:solidFill>
                          <a:effectLst/>
                          <a:latin typeface="Calibri" panose="020F0502020204030204" pitchFamily="34" charset="0"/>
                        </a:rPr>
                        <a:t>O4</a:t>
                      </a: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A2</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12</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EEE1"/>
                    </a:solidFill>
                  </a:tcPr>
                </a:tc>
                <a:tc>
                  <a:txBody>
                    <a:bodyPr/>
                    <a:lstStyle/>
                    <a:p>
                      <a:pPr algn="l" fontAlgn="b"/>
                      <a:endParaRPr lang="en-GB" sz="1100" b="0" i="0" u="none" strike="noStrike" dirty="0">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A3</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7</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8F4EE"/>
                    </a:solidFill>
                  </a:tcPr>
                </a:tc>
                <a:tc>
                  <a:txBody>
                    <a:bodyPr/>
                    <a:lstStyle/>
                    <a:p>
                      <a:pPr algn="r" fontAlgn="b"/>
                      <a:r>
                        <a:rPr lang="en-GB" sz="1100" b="0" i="0" u="none" strike="noStrike" dirty="0">
                          <a:solidFill>
                            <a:srgbClr val="000000"/>
                          </a:solidFill>
                          <a:effectLst/>
                          <a:latin typeface="Calibri" panose="020F0502020204030204" pitchFamily="34" charset="0"/>
                        </a:rPr>
                        <a:t>25</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3DFC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A4</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12</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EEE1"/>
                    </a:solidFill>
                  </a:tcPr>
                </a:tc>
                <a:tc>
                  <a:txBody>
                    <a:bodyPr/>
                    <a:lstStyle/>
                    <a:p>
                      <a:pPr algn="r" fontAlgn="b"/>
                      <a:r>
                        <a:rPr lang="en-GB" sz="1100" b="0" i="0" u="none" strike="noStrike" dirty="0">
                          <a:solidFill>
                            <a:srgbClr val="000000"/>
                          </a:solidFill>
                          <a:effectLst/>
                          <a:latin typeface="Calibri" panose="020F0502020204030204" pitchFamily="34" charset="0"/>
                        </a:rPr>
                        <a:t>15</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EBD9"/>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A5</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16</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DE9D7"/>
                    </a:solidFill>
                  </a:tcPr>
                </a:tc>
                <a:tc>
                  <a:txBody>
                    <a:bodyPr/>
                    <a:lstStyle/>
                    <a:p>
                      <a:pPr algn="r" fontAlgn="b"/>
                      <a:r>
                        <a:rPr lang="en-GB" sz="1100" b="0" i="0" u="none" strike="noStrike">
                          <a:solidFill>
                            <a:srgbClr val="000000"/>
                          </a:solidFill>
                          <a:effectLst/>
                          <a:latin typeface="Calibri" panose="020F0502020204030204" pitchFamily="34" charset="0"/>
                        </a:rPr>
                        <a:t>27</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DCBB"/>
                    </a:solidFill>
                  </a:tcPr>
                </a:tc>
                <a:tc>
                  <a:txBody>
                    <a:bodyPr/>
                    <a:lstStyle/>
                    <a:p>
                      <a:pPr algn="r" fontAlgn="b"/>
                      <a:r>
                        <a:rPr lang="en-GB" sz="1100" b="0" i="0" u="none" strike="noStrike">
                          <a:solidFill>
                            <a:srgbClr val="000000"/>
                          </a:solidFill>
                          <a:effectLst/>
                          <a:latin typeface="Calibri" panose="020F0502020204030204" pitchFamily="34" charset="0"/>
                        </a:rPr>
                        <a:t>11</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CEFE4"/>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dirty="0">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C1</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dirty="0">
                          <a:solidFill>
                            <a:srgbClr val="000000"/>
                          </a:solidFill>
                          <a:effectLst/>
                          <a:latin typeface="Calibri" panose="020F0502020204030204" pitchFamily="34" charset="0"/>
                        </a:rPr>
                        <a:t>1</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C2</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EF7F3"/>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19</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5E6CF"/>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C3</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10</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FF1E6"/>
                    </a:solidFill>
                  </a:tcPr>
                </a:tc>
                <a:tc>
                  <a:txBody>
                    <a:bodyPr/>
                    <a:lstStyle/>
                    <a:p>
                      <a:pPr algn="r" fontAlgn="b"/>
                      <a:r>
                        <a:rPr lang="en-GB" sz="1100" b="0" i="0" u="none" strike="noStrike">
                          <a:solidFill>
                            <a:srgbClr val="000000"/>
                          </a:solidFill>
                          <a:effectLst/>
                          <a:latin typeface="Calibri" panose="020F0502020204030204" pitchFamily="34" charset="0"/>
                        </a:rPr>
                        <a:t>13</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6EDDE"/>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C4</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13</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6EDDE"/>
                    </a:solidFill>
                  </a:tcPr>
                </a:tc>
                <a:tc>
                  <a:txBody>
                    <a:bodyPr/>
                    <a:lstStyle/>
                    <a:p>
                      <a:pPr algn="r" fontAlgn="b"/>
                      <a:r>
                        <a:rPr lang="en-GB" sz="1100" b="0" i="0" u="none" strike="noStrike">
                          <a:solidFill>
                            <a:srgbClr val="000000"/>
                          </a:solidFill>
                          <a:effectLst/>
                          <a:latin typeface="Calibri" panose="020F0502020204030204" pitchFamily="34" charset="0"/>
                        </a:rPr>
                        <a:t>16</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DE9D7"/>
                    </a:solidFill>
                  </a:tcPr>
                </a:tc>
                <a:tc>
                  <a:txBody>
                    <a:bodyPr/>
                    <a:lstStyle/>
                    <a:p>
                      <a:pPr algn="r" fontAlgn="b"/>
                      <a:r>
                        <a:rPr lang="en-GB" sz="1100" b="0" i="0" u="none" strike="noStrike">
                          <a:solidFill>
                            <a:srgbClr val="000000"/>
                          </a:solidFill>
                          <a:effectLst/>
                          <a:latin typeface="Calibri" panose="020F0502020204030204" pitchFamily="34" charset="0"/>
                        </a:rPr>
                        <a:t>13</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6EDDE"/>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C5</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7</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8F4EE"/>
                    </a:solidFill>
                  </a:tcPr>
                </a:tc>
                <a:tc>
                  <a:txBody>
                    <a:bodyPr/>
                    <a:lstStyle/>
                    <a:p>
                      <a:pPr algn="r" fontAlgn="b"/>
                      <a:r>
                        <a:rPr lang="en-GB" sz="1100" b="0" i="0" u="none" strike="noStrike">
                          <a:solidFill>
                            <a:srgbClr val="000000"/>
                          </a:solidFill>
                          <a:effectLst/>
                          <a:latin typeface="Calibri" panose="020F0502020204030204" pitchFamily="34" charset="0"/>
                        </a:rPr>
                        <a:t>9</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2F2E9"/>
                    </a:solidFill>
                  </a:tcPr>
                </a:tc>
                <a:tc>
                  <a:txBody>
                    <a:bodyPr/>
                    <a:lstStyle/>
                    <a:p>
                      <a:pPr algn="r" fontAlgn="b"/>
                      <a:r>
                        <a:rPr lang="en-GB" sz="1100" b="0" i="0" u="none" strike="noStrike">
                          <a:solidFill>
                            <a:srgbClr val="000000"/>
                          </a:solidFill>
                          <a:effectLst/>
                          <a:latin typeface="Calibri" panose="020F0502020204030204" pitchFamily="34" charset="0"/>
                        </a:rPr>
                        <a:t>12</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EEE1"/>
                    </a:solidFill>
                  </a:tcPr>
                </a:tc>
                <a:tc>
                  <a:txBody>
                    <a:bodyPr/>
                    <a:lstStyle/>
                    <a:p>
                      <a:pPr algn="r" fontAlgn="b"/>
                      <a:r>
                        <a:rPr lang="en-GB" sz="1100" b="0" i="0" u="none" strike="noStrike">
                          <a:solidFill>
                            <a:srgbClr val="000000"/>
                          </a:solidFill>
                          <a:effectLst/>
                          <a:latin typeface="Calibri" panose="020F0502020204030204" pitchFamily="34" charset="0"/>
                        </a:rPr>
                        <a:t>24</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6E0C3"/>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E1</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EF7F3"/>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E2</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dirty="0">
                          <a:solidFill>
                            <a:srgbClr val="000000"/>
                          </a:solidFill>
                          <a:effectLst/>
                          <a:latin typeface="Calibri" panose="020F0502020204030204" pitchFamily="34" charset="0"/>
                        </a:rPr>
                        <a:t>9</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2F2E9"/>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11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DCEFE4"/>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7</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8F4EE"/>
                    </a:solidFill>
                  </a:tcPr>
                </a:tc>
                <a:tc>
                  <a:txBody>
                    <a:bodyPr/>
                    <a:lstStyle/>
                    <a:p>
                      <a:pPr algn="r" fontAlgn="b"/>
                      <a:r>
                        <a:rPr lang="en-GB" sz="1100" b="0" i="0" u="none" strike="noStrike">
                          <a:solidFill>
                            <a:srgbClr val="000000"/>
                          </a:solidFill>
                          <a:effectLst/>
                          <a:latin typeface="Calibri" panose="020F0502020204030204" pitchFamily="34" charset="0"/>
                        </a:rPr>
                        <a:t>22</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BCE2C8"/>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E3</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7</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8F4EE"/>
                    </a:solidFill>
                  </a:tcPr>
                </a:tc>
                <a:tc>
                  <a:txBody>
                    <a:bodyPr/>
                    <a:lstStyle/>
                    <a:p>
                      <a:pPr algn="r" fontAlgn="b"/>
                      <a:r>
                        <a:rPr lang="en-GB" sz="1100" b="0" i="0" u="none" strike="noStrike">
                          <a:solidFill>
                            <a:srgbClr val="000000"/>
                          </a:solidFill>
                          <a:effectLst/>
                          <a:latin typeface="Calibri" panose="020F0502020204030204" pitchFamily="34" charset="0"/>
                        </a:rPr>
                        <a:t>15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D0EBD9"/>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17</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CAE8D4"/>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dirty="0">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10</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FF1E6"/>
                    </a:solidFill>
                  </a:tcPr>
                </a:tc>
                <a:tc>
                  <a:txBody>
                    <a:bodyPr/>
                    <a:lstStyle/>
                    <a:p>
                      <a:pPr algn="r" fontAlgn="b"/>
                      <a:r>
                        <a:rPr lang="en-GB" sz="1100" b="0" i="0" u="none" strike="noStrike">
                          <a:solidFill>
                            <a:srgbClr val="000000"/>
                          </a:solidFill>
                          <a:effectLst/>
                          <a:latin typeface="Calibri" panose="020F0502020204030204" pitchFamily="34" charset="0"/>
                        </a:rPr>
                        <a:t>15</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EBD9"/>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E4</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9</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2F2E9"/>
                    </a:solidFill>
                  </a:tcPr>
                </a:tc>
                <a:tc>
                  <a:txBody>
                    <a:bodyPr/>
                    <a:lstStyle/>
                    <a:p>
                      <a:pPr algn="r" fontAlgn="b"/>
                      <a:r>
                        <a:rPr lang="en-GB" sz="1100" b="0" i="0" u="none" strike="noStrike">
                          <a:solidFill>
                            <a:srgbClr val="000000"/>
                          </a:solidFill>
                          <a:effectLst/>
                          <a:latin typeface="Calibri" panose="020F0502020204030204" pitchFamily="34" charset="0"/>
                        </a:rPr>
                        <a:t>15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D0EBD9"/>
                    </a:solidFill>
                  </a:tcPr>
                </a:tc>
                <a:tc>
                  <a:txBody>
                    <a:bodyPr/>
                    <a:lstStyle/>
                    <a:p>
                      <a:pPr algn="r" fontAlgn="b"/>
                      <a:r>
                        <a:rPr lang="en-GB" sz="1100" b="0" i="0" u="none" strike="noStrike">
                          <a:solidFill>
                            <a:srgbClr val="000000"/>
                          </a:solidFill>
                          <a:effectLst/>
                          <a:latin typeface="Calibri" panose="020F0502020204030204" pitchFamily="34" charset="0"/>
                        </a:rPr>
                        <a:t>10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DFF1E6"/>
                    </a:solidFill>
                  </a:tcPr>
                </a:tc>
                <a:tc>
                  <a:txBody>
                    <a:bodyPr/>
                    <a:lstStyle/>
                    <a:p>
                      <a:pPr algn="r" fontAlgn="b"/>
                      <a:r>
                        <a:rPr lang="en-GB" sz="1100" b="0" i="0" u="none" strike="noStrike">
                          <a:solidFill>
                            <a:srgbClr val="000000"/>
                          </a:solidFill>
                          <a:effectLst/>
                          <a:latin typeface="Calibri" panose="020F0502020204030204" pitchFamily="34" charset="0"/>
                        </a:rPr>
                        <a:t>23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B9E1C5"/>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18</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8E7D2"/>
                    </a:solidFill>
                  </a:tcPr>
                </a:tc>
                <a:tc>
                  <a:txBody>
                    <a:bodyPr/>
                    <a:lstStyle/>
                    <a:p>
                      <a:pPr algn="r" fontAlgn="b"/>
                      <a:r>
                        <a:rPr lang="en-GB" sz="1100" b="0" i="0" u="none" strike="noStrike">
                          <a:solidFill>
                            <a:srgbClr val="000000"/>
                          </a:solidFill>
                          <a:effectLst/>
                          <a:latin typeface="Calibri" panose="020F0502020204030204" pitchFamily="34" charset="0"/>
                        </a:rPr>
                        <a:t>28</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ADBB8"/>
                    </a:solidFill>
                  </a:tcPr>
                </a:tc>
                <a:tc>
                  <a:txBody>
                    <a:bodyPr/>
                    <a:lstStyle/>
                    <a:p>
                      <a:pPr algn="r" fontAlgn="b"/>
                      <a:r>
                        <a:rPr lang="en-GB" sz="1100" b="0" i="0" u="none" strike="noStrike">
                          <a:solidFill>
                            <a:srgbClr val="000000"/>
                          </a:solidFill>
                          <a:effectLst/>
                          <a:latin typeface="Calibri" panose="020F0502020204030204" pitchFamily="34" charset="0"/>
                        </a:rPr>
                        <a:t>17</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AE8D4"/>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E5</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9</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2F2E9"/>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7</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8F4EE"/>
                    </a:solidFill>
                  </a:tcPr>
                </a:tc>
                <a:tc>
                  <a:txBody>
                    <a:bodyPr/>
                    <a:lstStyle/>
                    <a:p>
                      <a:pPr algn="r" fontAlgn="b"/>
                      <a:r>
                        <a:rPr lang="en-GB" sz="1100" b="0" i="0" u="none" strike="noStrike">
                          <a:solidFill>
                            <a:srgbClr val="000000"/>
                          </a:solidFill>
                          <a:effectLst/>
                          <a:latin typeface="Calibri" panose="020F0502020204030204" pitchFamily="34" charset="0"/>
                        </a:rPr>
                        <a:t>7</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8F4EE"/>
                    </a:solidFill>
                  </a:tcPr>
                </a:tc>
                <a:tc>
                  <a:txBody>
                    <a:bodyPr/>
                    <a:lstStyle/>
                    <a:p>
                      <a:pPr algn="r" fontAlgn="b"/>
                      <a:r>
                        <a:rPr lang="en-GB" sz="1100" b="0" i="0" u="none" strike="noStrike">
                          <a:solidFill>
                            <a:srgbClr val="000000"/>
                          </a:solidFill>
                          <a:effectLst/>
                          <a:latin typeface="Calibri" panose="020F0502020204030204" pitchFamily="34" charset="0"/>
                        </a:rPr>
                        <a:t>7</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8F4EE"/>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9</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2F2E9"/>
                    </a:solidFill>
                  </a:tcPr>
                </a:tc>
                <a:tc>
                  <a:txBody>
                    <a:bodyPr/>
                    <a:lstStyle/>
                    <a:p>
                      <a:pPr algn="r" fontAlgn="b"/>
                      <a:r>
                        <a:rPr lang="en-GB" sz="1100" b="0" i="0" u="none" strike="noStrike">
                          <a:solidFill>
                            <a:srgbClr val="000000"/>
                          </a:solidFill>
                          <a:effectLst/>
                          <a:latin typeface="Calibri" panose="020F0502020204030204" pitchFamily="34" charset="0"/>
                        </a:rPr>
                        <a:t>15</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EBD9"/>
                    </a:solidFill>
                  </a:tcPr>
                </a:tc>
                <a:tc>
                  <a:txBody>
                    <a:bodyPr/>
                    <a:lstStyle/>
                    <a:p>
                      <a:pPr algn="r" fontAlgn="b"/>
                      <a:r>
                        <a:rPr lang="en-GB" sz="1100" b="0" i="0" u="none" strike="noStrike">
                          <a:solidFill>
                            <a:srgbClr val="000000"/>
                          </a:solidFill>
                          <a:effectLst/>
                          <a:latin typeface="Calibri" panose="020F0502020204030204" pitchFamily="34" charset="0"/>
                        </a:rPr>
                        <a:t>15</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EBD9"/>
                    </a:solidFill>
                  </a:tcPr>
                </a:tc>
                <a:tc>
                  <a:txBody>
                    <a:bodyPr/>
                    <a:lstStyle/>
                    <a:p>
                      <a:pPr algn="r" fontAlgn="b"/>
                      <a:r>
                        <a:rPr lang="en-GB" sz="1100" b="0" i="0" u="none" strike="noStrike">
                          <a:solidFill>
                            <a:srgbClr val="000000"/>
                          </a:solidFill>
                          <a:effectLst/>
                          <a:latin typeface="Calibri" panose="020F0502020204030204" pitchFamily="34" charset="0"/>
                        </a:rPr>
                        <a:t>10</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FF1E6"/>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N1</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EF7F3"/>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EF7F3"/>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N2</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52</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N3</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32</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ED6AE"/>
                    </a:solidFill>
                  </a:tcPr>
                </a:tc>
                <a:tc>
                  <a:txBody>
                    <a:bodyPr/>
                    <a:lstStyle/>
                    <a:p>
                      <a:pPr algn="r" fontAlgn="b"/>
                      <a:r>
                        <a:rPr lang="en-GB" sz="1100" b="0" i="0" u="none" strike="noStrike">
                          <a:solidFill>
                            <a:srgbClr val="000000"/>
                          </a:solidFill>
                          <a:effectLst/>
                          <a:latin typeface="Calibri" panose="020F0502020204030204" pitchFamily="34" charset="0"/>
                        </a:rPr>
                        <a:t>30</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4D9B3"/>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N4</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EF7F3"/>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7</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8F4EE"/>
                    </a:solidFill>
                  </a:tcPr>
                </a:tc>
                <a:tc>
                  <a:txBody>
                    <a:bodyPr/>
                    <a:lstStyle/>
                    <a:p>
                      <a:pPr algn="r" fontAlgn="b"/>
                      <a:r>
                        <a:rPr lang="en-GB" sz="1100" b="0" i="0" u="none" strike="noStrike">
                          <a:solidFill>
                            <a:srgbClr val="000000"/>
                          </a:solidFill>
                          <a:effectLst/>
                          <a:latin typeface="Calibri" panose="020F0502020204030204" pitchFamily="34" charset="0"/>
                        </a:rPr>
                        <a:t>13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D6EDDE"/>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12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D9EEE1"/>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9</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2F2E9"/>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17</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AE8D4"/>
                    </a:solidFill>
                  </a:tcPr>
                </a:tc>
                <a:tc>
                  <a:txBody>
                    <a:bodyPr/>
                    <a:lstStyle/>
                    <a:p>
                      <a:pPr algn="r" fontAlgn="b"/>
                      <a:r>
                        <a:rPr lang="en-GB" sz="1100" b="0" i="0" u="none" strike="noStrike">
                          <a:solidFill>
                            <a:srgbClr val="000000"/>
                          </a:solidFill>
                          <a:effectLst/>
                          <a:latin typeface="Calibri" panose="020F0502020204030204" pitchFamily="34" charset="0"/>
                        </a:rPr>
                        <a:t>16</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DE9D7"/>
                    </a:solidFill>
                  </a:tcPr>
                </a:tc>
                <a:tc>
                  <a:txBody>
                    <a:bodyPr/>
                    <a:lstStyle/>
                    <a:p>
                      <a:pPr algn="r" fontAlgn="b"/>
                      <a:r>
                        <a:rPr lang="en-GB" sz="1100" b="0" i="0" u="none" strike="noStrike">
                          <a:solidFill>
                            <a:srgbClr val="000000"/>
                          </a:solidFill>
                          <a:effectLst/>
                          <a:latin typeface="Calibri" panose="020F0502020204030204" pitchFamily="34" charset="0"/>
                        </a:rPr>
                        <a:t>27</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DCBB"/>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N5</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7</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8F4EE"/>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14</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3ECDC"/>
                    </a:solidFill>
                  </a:tcPr>
                </a:tc>
                <a:tc>
                  <a:txBody>
                    <a:bodyPr/>
                    <a:lstStyle/>
                    <a:p>
                      <a:pPr algn="r" fontAlgn="b"/>
                      <a:r>
                        <a:rPr lang="en-GB" sz="1100" b="0" i="0" u="none" strike="noStrike">
                          <a:solidFill>
                            <a:srgbClr val="000000"/>
                          </a:solidFill>
                          <a:effectLst/>
                          <a:latin typeface="Calibri" panose="020F0502020204030204" pitchFamily="34" charset="0"/>
                        </a:rPr>
                        <a:t>12</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EEE1"/>
                    </a:solidFill>
                  </a:tcPr>
                </a:tc>
                <a:tc>
                  <a:txBody>
                    <a:bodyPr/>
                    <a:lstStyle/>
                    <a:p>
                      <a:pPr algn="r" fontAlgn="b"/>
                      <a:r>
                        <a:rPr lang="en-GB" sz="1100" b="0" i="0" u="none" strike="noStrike">
                          <a:solidFill>
                            <a:srgbClr val="000000"/>
                          </a:solidFill>
                          <a:effectLst/>
                          <a:latin typeface="Calibri" panose="020F0502020204030204" pitchFamily="34" charset="0"/>
                        </a:rPr>
                        <a:t>19</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5E6CF"/>
                    </a:solidFill>
                  </a:tcPr>
                </a:tc>
                <a:tc>
                  <a:txBody>
                    <a:bodyPr/>
                    <a:lstStyle/>
                    <a:p>
                      <a:pPr algn="r" fontAlgn="b"/>
                      <a:r>
                        <a:rPr lang="en-GB" sz="1100" b="0" i="0" u="none" strike="noStrike">
                          <a:solidFill>
                            <a:srgbClr val="000000"/>
                          </a:solidFill>
                          <a:effectLst/>
                          <a:latin typeface="Calibri" panose="020F0502020204030204" pitchFamily="34" charset="0"/>
                        </a:rPr>
                        <a:t>16</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DE9D7"/>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O1</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11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DCEFE4"/>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8</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5F3EB"/>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O2</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EF7F3"/>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O3</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EF7F3"/>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EF7F3"/>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17</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CAE8D4"/>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EF7F3"/>
                    </a:solidFill>
                  </a:tcPr>
                </a:tc>
                <a:tc>
                  <a:txBody>
                    <a:bodyPr/>
                    <a:lstStyle/>
                    <a:p>
                      <a:pPr algn="r" fontAlgn="b"/>
                      <a:r>
                        <a:rPr lang="en-GB" sz="1100" b="0" i="0" u="none" strike="noStrike">
                          <a:solidFill>
                            <a:srgbClr val="000000"/>
                          </a:solidFill>
                          <a:effectLst/>
                          <a:latin typeface="Calibri" panose="020F0502020204030204" pitchFamily="34" charset="0"/>
                        </a:rPr>
                        <a:t>9</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2F2E9"/>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15</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EBD9"/>
                    </a:solidFill>
                  </a:tcPr>
                </a:tc>
                <a:tc>
                  <a:txBody>
                    <a:bodyPr/>
                    <a:lstStyle/>
                    <a:p>
                      <a:pPr algn="r" fontAlgn="b"/>
                      <a:r>
                        <a:rPr lang="en-GB" sz="1100" b="0" i="0" u="none" strike="noStrike">
                          <a:solidFill>
                            <a:srgbClr val="000000"/>
                          </a:solidFill>
                          <a:effectLst/>
                          <a:latin typeface="Calibri" panose="020F0502020204030204" pitchFamily="34" charset="0"/>
                        </a:rPr>
                        <a:t>8</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F3EB"/>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a:noFill/>
                    </a:lnL>
                    <a:lnR>
                      <a:noFill/>
                    </a:lnR>
                    <a:lnT>
                      <a:noFill/>
                    </a:lnT>
                    <a:lnB>
                      <a:noFill/>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O4</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5</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EEF7F3"/>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4F9F8"/>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3</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4F9F8"/>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6915" marR="6915" marT="6915" marB="0" anchor="b">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226775">
                <a:tc>
                  <a:txBody>
                    <a:bodyPr/>
                    <a:lstStyle/>
                    <a:p>
                      <a:pPr algn="l" fontAlgn="b"/>
                      <a:r>
                        <a:rPr lang="en-GB" sz="1200" b="1" i="0" u="none" strike="noStrike">
                          <a:solidFill>
                            <a:srgbClr val="000000"/>
                          </a:solidFill>
                          <a:effectLst/>
                          <a:latin typeface="Calibri" panose="020F0502020204030204" pitchFamily="34" charset="0"/>
                        </a:rPr>
                        <a:t>O5</a:t>
                      </a:r>
                    </a:p>
                  </a:txBody>
                  <a:tcPr marL="6915" marR="6915" marT="691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dirty="0">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4</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1F8F5"/>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1</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AFBF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6915" marR="6915" marT="6915" marB="0" anchor="b">
                    <a:lnL>
                      <a:noFill/>
                    </a:lnL>
                    <a:lnR>
                      <a:noFill/>
                    </a:lnR>
                    <a:lnT>
                      <a:noFill/>
                    </a:lnT>
                    <a:lnB>
                      <a:noFill/>
                    </a:lnB>
                    <a:lnTlToBr w="12700" cmpd="sng">
                      <a:noFill/>
                      <a:prstDash val="solid"/>
                    </a:lnTlToBr>
                    <a:lnBlToTr w="12700" cmpd="sng">
                      <a:noFill/>
                      <a:prstDash val="solid"/>
                    </a:lnBlToTr>
                    <a:solidFill>
                      <a:srgbClr val="FCFCFF"/>
                    </a:solidFill>
                  </a:tcPr>
                </a:tc>
                <a:tc>
                  <a:txBody>
                    <a:bodyPr/>
                    <a:lstStyle/>
                    <a:p>
                      <a:pPr algn="r" fontAlgn="b"/>
                      <a:r>
                        <a:rPr lang="en-GB" sz="1100" b="0" i="0" u="none" strike="noStrike">
                          <a:solidFill>
                            <a:srgbClr val="000000"/>
                          </a:solidFill>
                          <a:effectLst/>
                          <a:latin typeface="Calibri" panose="020F0502020204030204" pitchFamily="34" charset="0"/>
                        </a:rPr>
                        <a:t>2</a:t>
                      </a:r>
                    </a:p>
                  </a:txBody>
                  <a:tcPr marL="6915" marR="6915" marT="6915" marB="0" anchor="b">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7FAFA"/>
                    </a:solidFill>
                  </a:tcPr>
                </a:tc>
                <a:tc>
                  <a:txBody>
                    <a:bodyPr/>
                    <a:lstStyle/>
                    <a:p>
                      <a:pPr algn="r" fontAlgn="b"/>
                      <a:r>
                        <a:rPr lang="en-GB" sz="1100" b="0" i="0" u="none" strike="noStrike">
                          <a:solidFill>
                            <a:srgbClr val="000000"/>
                          </a:solidFill>
                          <a:effectLst/>
                          <a:latin typeface="Calibri" panose="020F0502020204030204" pitchFamily="34" charset="0"/>
                        </a:rPr>
                        <a:t>6</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BF5F0"/>
                    </a:solidFill>
                  </a:tcPr>
                </a:tc>
                <a:tc>
                  <a:txBody>
                    <a:bodyPr/>
                    <a:lstStyle/>
                    <a:p>
                      <a:pPr algn="r" fontAlgn="b"/>
                      <a:r>
                        <a:rPr lang="en-GB" sz="1100" b="0" i="0" u="none" strike="noStrike">
                          <a:solidFill>
                            <a:srgbClr val="000000"/>
                          </a:solidFill>
                          <a:effectLst/>
                          <a:latin typeface="Calibri" panose="020F0502020204030204" pitchFamily="34" charset="0"/>
                        </a:rPr>
                        <a:t>11</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CEFE4"/>
                    </a:solidFill>
                  </a:tcPr>
                </a:tc>
                <a:tc>
                  <a:txBody>
                    <a:bodyPr/>
                    <a:lstStyle/>
                    <a:p>
                      <a:pPr algn="r" fontAlgn="b"/>
                      <a:r>
                        <a:rPr lang="en-GB" sz="1100" b="0" i="0" u="none" strike="noStrike">
                          <a:solidFill>
                            <a:srgbClr val="000000"/>
                          </a:solidFill>
                          <a:effectLst/>
                          <a:latin typeface="Calibri" panose="020F0502020204030204" pitchFamily="34" charset="0"/>
                        </a:rPr>
                        <a:t>10</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FF1E6"/>
                    </a:solidFill>
                  </a:tcPr>
                </a:tc>
                <a:tc>
                  <a:txBody>
                    <a:bodyPr/>
                    <a:lstStyle/>
                    <a:p>
                      <a:pPr algn="r" fontAlgn="b"/>
                      <a:r>
                        <a:rPr lang="en-GB" sz="1100" b="0" i="0" u="none" strike="noStrike" dirty="0">
                          <a:solidFill>
                            <a:srgbClr val="000000"/>
                          </a:solidFill>
                          <a:effectLst/>
                          <a:latin typeface="Calibri" panose="020F0502020204030204" pitchFamily="34" charset="0"/>
                        </a:rPr>
                        <a:t>3</a:t>
                      </a:r>
                    </a:p>
                  </a:txBody>
                  <a:tcPr marL="6915" marR="6915" marT="691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4F9F8"/>
                    </a:solidFill>
                  </a:tcPr>
                </a:tc>
              </a:tr>
            </a:tbl>
          </a:graphicData>
        </a:graphic>
      </p:graphicFrame>
    </p:spTree>
    <p:extLst>
      <p:ext uri="{BB962C8B-B14F-4D97-AF65-F5344CB8AC3E}">
        <p14:creationId xmlns:p14="http://schemas.microsoft.com/office/powerpoint/2010/main" val="13510716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65" y="548680"/>
            <a:ext cx="8489950" cy="1296988"/>
          </a:xfrm>
        </p:spPr>
        <p:txBody>
          <a:bodyPr/>
          <a:lstStyle/>
          <a:p>
            <a:r>
              <a:rPr lang="en-GB" dirty="0" smtClean="0">
                <a:solidFill>
                  <a:srgbClr val="0070C0"/>
                </a:solidFill>
              </a:rPr>
              <a:t>This way is fun</a:t>
            </a:r>
            <a:endParaRPr lang="en-GB" dirty="0">
              <a:solidFill>
                <a:srgbClr val="0070C0"/>
              </a:solidFill>
            </a:endParaRPr>
          </a:p>
        </p:txBody>
      </p:sp>
      <p:pic>
        <p:nvPicPr>
          <p:cNvPr id="3" name="Picture 2"/>
          <p:cNvPicPr>
            <a:picLocks noChangeAspect="1"/>
          </p:cNvPicPr>
          <p:nvPr/>
        </p:nvPicPr>
        <p:blipFill>
          <a:blip r:embed="rId2"/>
          <a:stretch>
            <a:fillRect/>
          </a:stretch>
        </p:blipFill>
        <p:spPr>
          <a:xfrm>
            <a:off x="1956955" y="1268760"/>
            <a:ext cx="5230091" cy="5550477"/>
          </a:xfrm>
          <a:prstGeom prst="rect">
            <a:avLst/>
          </a:prstGeom>
        </p:spPr>
      </p:pic>
    </p:spTree>
    <p:extLst>
      <p:ext uri="{BB962C8B-B14F-4D97-AF65-F5344CB8AC3E}">
        <p14:creationId xmlns:p14="http://schemas.microsoft.com/office/powerpoint/2010/main" val="1157781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406" y="1340550"/>
            <a:ext cx="6464334" cy="923330"/>
          </a:xfrm>
          <a:prstGeom prst="rect">
            <a:avLst/>
          </a:prstGeom>
          <a:noFill/>
        </p:spPr>
        <p:txBody>
          <a:bodyPr wrap="none" rtlCol="0">
            <a:spAutoFit/>
          </a:bodyPr>
          <a:lstStyle/>
          <a:p>
            <a:r>
              <a:rPr lang="en-GB" i="1" dirty="0" smtClean="0"/>
              <a:t>Table 1</a:t>
            </a:r>
            <a:r>
              <a:rPr lang="en-GB" dirty="0" smtClean="0"/>
              <a:t>.</a:t>
            </a:r>
            <a:br>
              <a:rPr lang="en-GB" dirty="0" smtClean="0"/>
            </a:br>
            <a:r>
              <a:rPr lang="en-GB" dirty="0" smtClean="0"/>
              <a:t>Spearman’s </a:t>
            </a:r>
            <a:r>
              <a:rPr lang="en-GB" i="1" dirty="0" smtClean="0"/>
              <a:t>r</a:t>
            </a:r>
            <a:r>
              <a:rPr lang="en-GB" baseline="-25000" dirty="0" smtClean="0"/>
              <a:t>s</a:t>
            </a:r>
            <a:r>
              <a:rPr lang="en-GB" dirty="0" smtClean="0"/>
              <a:t> correlations between Parent/Teacher SDQ and</a:t>
            </a:r>
          </a:p>
          <a:p>
            <a:r>
              <a:rPr lang="en-GB" dirty="0" smtClean="0"/>
              <a:t>Guess Who scores</a:t>
            </a:r>
            <a:r>
              <a:rPr lang="en-GB" dirty="0"/>
              <a:t>.</a:t>
            </a:r>
          </a:p>
        </p:txBody>
      </p:sp>
      <p:sp>
        <p:nvSpPr>
          <p:cNvPr id="4" name="TextBox 3"/>
          <p:cNvSpPr txBox="1"/>
          <p:nvPr/>
        </p:nvSpPr>
        <p:spPr>
          <a:xfrm>
            <a:off x="683568" y="5661248"/>
            <a:ext cx="2749471" cy="369332"/>
          </a:xfrm>
          <a:prstGeom prst="rect">
            <a:avLst/>
          </a:prstGeom>
          <a:noFill/>
        </p:spPr>
        <p:txBody>
          <a:bodyPr wrap="none" rtlCol="0">
            <a:spAutoFit/>
          </a:bodyPr>
          <a:lstStyle/>
          <a:p>
            <a:r>
              <a:rPr lang="en-GB" i="1" dirty="0" smtClean="0"/>
              <a:t>Note</a:t>
            </a:r>
            <a:r>
              <a:rPr lang="en-GB" dirty="0" smtClean="0"/>
              <a:t>: * p &lt; .05, ** p &lt; .01</a:t>
            </a:r>
            <a:endParaRPr lang="en-GB" dirty="0"/>
          </a:p>
        </p:txBody>
      </p:sp>
      <p:sp>
        <p:nvSpPr>
          <p:cNvPr id="6" name="Title 3"/>
          <p:cNvSpPr txBox="1">
            <a:spLocks/>
          </p:cNvSpPr>
          <p:nvPr/>
        </p:nvSpPr>
        <p:spPr>
          <a:xfrm>
            <a:off x="107504" y="548680"/>
            <a:ext cx="8489950" cy="1296988"/>
          </a:xfrm>
          <a:prstGeom prst="rect">
            <a:avLst/>
          </a:prstGeom>
        </p:spPr>
        <p:txBody>
          <a:bodyPr/>
          <a:lstStyle>
            <a:lvl1pPr algn="l" rtl="0" eaLnBrk="1" fontAlgn="base" hangingPunct="1">
              <a:spcBef>
                <a:spcPct val="0"/>
              </a:spcBef>
              <a:spcAft>
                <a:spcPct val="0"/>
              </a:spcAft>
              <a:defRPr sz="3000" b="1">
                <a:solidFill>
                  <a:schemeClr val="tx2"/>
                </a:solidFill>
                <a:latin typeface="+mj-lt"/>
                <a:ea typeface="+mj-ea"/>
                <a:cs typeface="+mj-cs"/>
              </a:defRPr>
            </a:lvl1pPr>
            <a:lvl2pPr algn="l" rtl="0" eaLnBrk="1" fontAlgn="base" hangingPunct="1">
              <a:spcBef>
                <a:spcPct val="0"/>
              </a:spcBef>
              <a:spcAft>
                <a:spcPct val="0"/>
              </a:spcAft>
              <a:defRPr sz="3000" b="1">
                <a:solidFill>
                  <a:schemeClr val="tx2"/>
                </a:solidFill>
                <a:latin typeface="Arial" charset="0"/>
              </a:defRPr>
            </a:lvl2pPr>
            <a:lvl3pPr algn="l" rtl="0" eaLnBrk="1" fontAlgn="base" hangingPunct="1">
              <a:spcBef>
                <a:spcPct val="0"/>
              </a:spcBef>
              <a:spcAft>
                <a:spcPct val="0"/>
              </a:spcAft>
              <a:defRPr sz="3000" b="1">
                <a:solidFill>
                  <a:schemeClr val="tx2"/>
                </a:solidFill>
                <a:latin typeface="Arial" charset="0"/>
              </a:defRPr>
            </a:lvl3pPr>
            <a:lvl4pPr algn="l" rtl="0" eaLnBrk="1" fontAlgn="base" hangingPunct="1">
              <a:spcBef>
                <a:spcPct val="0"/>
              </a:spcBef>
              <a:spcAft>
                <a:spcPct val="0"/>
              </a:spcAft>
              <a:defRPr sz="3000" b="1">
                <a:solidFill>
                  <a:schemeClr val="tx2"/>
                </a:solidFill>
                <a:latin typeface="Arial" charset="0"/>
              </a:defRPr>
            </a:lvl4pPr>
            <a:lvl5pPr algn="l" rtl="0" eaLnBrk="1" fontAlgn="base" hangingPunct="1">
              <a:spcBef>
                <a:spcPct val="0"/>
              </a:spcBef>
              <a:spcAft>
                <a:spcPct val="0"/>
              </a:spcAft>
              <a:defRPr sz="3000" b="1">
                <a:solidFill>
                  <a:schemeClr val="tx2"/>
                </a:solidFill>
                <a:latin typeface="Arial" charset="0"/>
              </a:defRPr>
            </a:lvl5pPr>
            <a:lvl6pPr marL="457200" algn="l" rtl="0" eaLnBrk="1" fontAlgn="base" hangingPunct="1">
              <a:spcBef>
                <a:spcPct val="0"/>
              </a:spcBef>
              <a:spcAft>
                <a:spcPct val="0"/>
              </a:spcAft>
              <a:defRPr sz="3000" b="1">
                <a:solidFill>
                  <a:schemeClr val="tx2"/>
                </a:solidFill>
                <a:latin typeface="Arial" charset="0"/>
              </a:defRPr>
            </a:lvl6pPr>
            <a:lvl7pPr marL="914400" algn="l" rtl="0" eaLnBrk="1" fontAlgn="base" hangingPunct="1">
              <a:spcBef>
                <a:spcPct val="0"/>
              </a:spcBef>
              <a:spcAft>
                <a:spcPct val="0"/>
              </a:spcAft>
              <a:defRPr sz="3000" b="1">
                <a:solidFill>
                  <a:schemeClr val="tx2"/>
                </a:solidFill>
                <a:latin typeface="Arial" charset="0"/>
              </a:defRPr>
            </a:lvl7pPr>
            <a:lvl8pPr marL="1371600" algn="l" rtl="0" eaLnBrk="1" fontAlgn="base" hangingPunct="1">
              <a:spcBef>
                <a:spcPct val="0"/>
              </a:spcBef>
              <a:spcAft>
                <a:spcPct val="0"/>
              </a:spcAft>
              <a:defRPr sz="3000" b="1">
                <a:solidFill>
                  <a:schemeClr val="tx2"/>
                </a:solidFill>
                <a:latin typeface="Arial" charset="0"/>
              </a:defRPr>
            </a:lvl8pPr>
            <a:lvl9pPr marL="1828800" algn="l" rtl="0" eaLnBrk="1" fontAlgn="base" hangingPunct="1">
              <a:spcBef>
                <a:spcPct val="0"/>
              </a:spcBef>
              <a:spcAft>
                <a:spcPct val="0"/>
              </a:spcAft>
              <a:defRPr sz="3000" b="1">
                <a:solidFill>
                  <a:schemeClr val="tx2"/>
                </a:solidFill>
                <a:latin typeface="Arial" charset="0"/>
              </a:defRPr>
            </a:lvl9pPr>
          </a:lstStyle>
          <a:p>
            <a:r>
              <a:rPr lang="en-GB" kern="0" dirty="0" smtClean="0">
                <a:solidFill>
                  <a:srgbClr val="0070C0"/>
                </a:solidFill>
              </a:rPr>
              <a:t>Another possible answer</a:t>
            </a:r>
            <a:endParaRPr lang="en-GB" kern="0" dirty="0">
              <a:solidFill>
                <a:srgbClr val="0070C0"/>
              </a:solidFill>
            </a:endParaRPr>
          </a:p>
        </p:txBody>
      </p:sp>
      <p:pic>
        <p:nvPicPr>
          <p:cNvPr id="5" name="Picture 4"/>
          <p:cNvPicPr>
            <a:picLocks noChangeAspect="1"/>
          </p:cNvPicPr>
          <p:nvPr/>
        </p:nvPicPr>
        <p:blipFill>
          <a:blip r:embed="rId2"/>
          <a:stretch>
            <a:fillRect/>
          </a:stretch>
        </p:blipFill>
        <p:spPr>
          <a:xfrm>
            <a:off x="680591" y="2255501"/>
            <a:ext cx="7343775" cy="3381375"/>
          </a:xfrm>
          <a:prstGeom prst="rect">
            <a:avLst/>
          </a:prstGeom>
        </p:spPr>
      </p:pic>
    </p:spTree>
    <p:extLst>
      <p:ext uri="{BB962C8B-B14F-4D97-AF65-F5344CB8AC3E}">
        <p14:creationId xmlns:p14="http://schemas.microsoft.com/office/powerpoint/2010/main" val="1103186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Rho vs. tau in a slide</a:t>
            </a:r>
            <a:endParaRPr lang="en-GB" dirty="0"/>
          </a:p>
        </p:txBody>
      </p:sp>
      <p:sp>
        <p:nvSpPr>
          <p:cNvPr id="3" name="Content Placeholder 2"/>
          <p:cNvSpPr>
            <a:spLocks noGrp="1"/>
          </p:cNvSpPr>
          <p:nvPr>
            <p:ph idx="1"/>
          </p:nvPr>
        </p:nvSpPr>
        <p:spPr>
          <a:xfrm>
            <a:off x="330200" y="2060848"/>
            <a:ext cx="8706296" cy="4536503"/>
          </a:xfrm>
        </p:spPr>
        <p:txBody>
          <a:bodyPr/>
          <a:lstStyle/>
          <a:p>
            <a:pPr marL="0" indent="0">
              <a:buNone/>
            </a:pPr>
            <a:r>
              <a:rPr lang="en-GB" b="1" dirty="0" smtClean="0">
                <a:solidFill>
                  <a:srgbClr val="7030A0"/>
                </a:solidFill>
              </a:rPr>
              <a:t>Spearman’s rho:</a:t>
            </a:r>
            <a:r>
              <a:rPr lang="en-GB" dirty="0">
                <a:solidFill>
                  <a:srgbClr val="7030A0"/>
                </a:solidFill>
              </a:rPr>
              <a:t/>
            </a:r>
            <a:br>
              <a:rPr lang="en-GB" dirty="0">
                <a:solidFill>
                  <a:srgbClr val="7030A0"/>
                </a:solidFill>
              </a:rPr>
            </a:br>
            <a:r>
              <a:rPr lang="en-GB" sz="2400" dirty="0" smtClean="0"/>
              <a:t>Pearson’s correlation between ranks</a:t>
            </a:r>
            <a:br>
              <a:rPr lang="en-GB" sz="2400" dirty="0" smtClean="0"/>
            </a:br>
            <a:r>
              <a:rPr lang="en-GB" sz="2400" dirty="0" smtClean="0"/>
              <a:t>(but with new formula for p-values)</a:t>
            </a:r>
          </a:p>
          <a:p>
            <a:pPr marL="0" indent="0">
              <a:buNone/>
            </a:pPr>
            <a:endParaRPr lang="en-GB" sz="1600" b="1" dirty="0" smtClean="0"/>
          </a:p>
          <a:p>
            <a:pPr marL="0" indent="0">
              <a:buNone/>
            </a:pPr>
            <a:r>
              <a:rPr lang="en-GB" b="1" dirty="0" smtClean="0">
                <a:solidFill>
                  <a:srgbClr val="7030A0"/>
                </a:solidFill>
              </a:rPr>
              <a:t>Kendall’s tau:</a:t>
            </a:r>
          </a:p>
          <a:p>
            <a:pPr marL="0" indent="0">
              <a:buNone/>
            </a:pPr>
            <a:r>
              <a:rPr lang="en-GB" sz="2400" b="1" dirty="0" smtClean="0"/>
              <a:t>Proportion of pairs in </a:t>
            </a:r>
            <a:r>
              <a:rPr lang="en-GB" sz="2400" b="1" i="1" dirty="0" smtClean="0"/>
              <a:t>same</a:t>
            </a:r>
            <a:r>
              <a:rPr lang="en-GB" sz="2400" b="1" dirty="0" smtClean="0"/>
              <a:t> order – pairs in </a:t>
            </a:r>
            <a:r>
              <a:rPr lang="en-GB" sz="2400" b="1" i="1" dirty="0" smtClean="0"/>
              <a:t>reverse</a:t>
            </a:r>
            <a:r>
              <a:rPr lang="en-GB" sz="2400" b="1" dirty="0" smtClean="0"/>
              <a:t> order</a:t>
            </a:r>
          </a:p>
          <a:p>
            <a:pPr marL="0" indent="0" algn="ctr">
              <a:buNone/>
            </a:pPr>
            <a:endParaRPr lang="en-GB" sz="2400" dirty="0" smtClean="0"/>
          </a:p>
          <a:p>
            <a:pPr marL="0" indent="0">
              <a:buNone/>
            </a:pPr>
            <a:r>
              <a:rPr lang="en-GB" sz="2400" dirty="0"/>
              <a:t>Worth </a:t>
            </a:r>
            <a:r>
              <a:rPr lang="en-GB" sz="2400" dirty="0" smtClean="0"/>
              <a:t>knowing as it’s used </a:t>
            </a:r>
            <a:r>
              <a:rPr lang="en-GB" sz="2400" dirty="0"/>
              <a:t>in single case analyses too</a:t>
            </a:r>
          </a:p>
          <a:p>
            <a:pPr marL="0" indent="0">
              <a:buNone/>
            </a:pPr>
            <a:r>
              <a:rPr lang="en-GB" sz="2400" dirty="0"/>
              <a:t>(Tau-U and Baseline Corrected Tau)</a:t>
            </a:r>
          </a:p>
        </p:txBody>
      </p:sp>
      <p:pic>
        <p:nvPicPr>
          <p:cNvPr id="4" name="Picture 3"/>
          <p:cNvPicPr>
            <a:picLocks noChangeAspect="1"/>
          </p:cNvPicPr>
          <p:nvPr/>
        </p:nvPicPr>
        <p:blipFill>
          <a:blip r:embed="rId2"/>
          <a:stretch>
            <a:fillRect/>
          </a:stretch>
        </p:blipFill>
        <p:spPr>
          <a:xfrm>
            <a:off x="6444208" y="620689"/>
            <a:ext cx="2431737" cy="3384376"/>
          </a:xfrm>
          <a:prstGeom prst="rect">
            <a:avLst/>
          </a:prstGeom>
        </p:spPr>
      </p:pic>
    </p:spTree>
    <p:extLst>
      <p:ext uri="{BB962C8B-B14F-4D97-AF65-F5344CB8AC3E}">
        <p14:creationId xmlns:p14="http://schemas.microsoft.com/office/powerpoint/2010/main" val="42788280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Tree>
    <p:extLst>
      <p:ext uri="{BB962C8B-B14F-4D97-AF65-F5344CB8AC3E}">
        <p14:creationId xmlns:p14="http://schemas.microsoft.com/office/powerpoint/2010/main" val="17314602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a:solidFill>
                  <a:srgbClr val="00B050"/>
                </a:solidFill>
              </a:rPr>
              <a:t>1</a:t>
            </a:r>
            <a:endParaRPr lang="en-GB" b="1" dirty="0" smtClean="0">
              <a:solidFill>
                <a:srgbClr val="00B050"/>
              </a:solidFill>
            </a:endParaRP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a:solidFill>
                  <a:schemeClr val="tx2">
                    <a:lumMod val="60000"/>
                    <a:lumOff val="40000"/>
                  </a:schemeClr>
                </a:solidFill>
              </a:rPr>
              <a:t>0</a:t>
            </a:r>
            <a:endParaRPr lang="en-GB" b="1" dirty="0" smtClean="0">
              <a:solidFill>
                <a:schemeClr val="tx2">
                  <a:lumMod val="60000"/>
                  <a:lumOff val="40000"/>
                </a:schemeClr>
              </a:solidFill>
            </a:endParaRPr>
          </a:p>
        </p:txBody>
      </p:sp>
      <p:sp>
        <p:nvSpPr>
          <p:cNvPr id="6" name="Oval 5"/>
          <p:cNvSpPr/>
          <p:nvPr/>
        </p:nvSpPr>
        <p:spPr>
          <a:xfrm>
            <a:off x="2447556" y="3528167"/>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1583876" y="4476389"/>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64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smtClean="0">
                <a:solidFill>
                  <a:srgbClr val="00B050"/>
                </a:solidFill>
              </a:rPr>
              <a:t>2</a:t>
            </a: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a:solidFill>
                  <a:schemeClr val="tx2">
                    <a:lumMod val="60000"/>
                    <a:lumOff val="40000"/>
                  </a:schemeClr>
                </a:solidFill>
              </a:rPr>
              <a:t>0</a:t>
            </a:r>
            <a:endParaRPr lang="en-GB" b="1" dirty="0" smtClean="0">
              <a:solidFill>
                <a:schemeClr val="tx2">
                  <a:lumMod val="60000"/>
                  <a:lumOff val="40000"/>
                </a:schemeClr>
              </a:solidFill>
            </a:endParaRPr>
          </a:p>
        </p:txBody>
      </p:sp>
      <p:sp>
        <p:nvSpPr>
          <p:cNvPr id="6" name="Oval 5"/>
          <p:cNvSpPr/>
          <p:nvPr/>
        </p:nvSpPr>
        <p:spPr>
          <a:xfrm>
            <a:off x="3293962" y="3888207"/>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1583876" y="4476389"/>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2457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a:solidFill>
                  <a:srgbClr val="00B050"/>
                </a:solidFill>
              </a:rPr>
              <a:t>3</a:t>
            </a:r>
            <a:endParaRPr lang="en-GB" b="1" dirty="0" smtClean="0">
              <a:solidFill>
                <a:srgbClr val="00B050"/>
              </a:solidFill>
            </a:endParaRP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a:solidFill>
                  <a:schemeClr val="tx2">
                    <a:lumMod val="60000"/>
                    <a:lumOff val="40000"/>
                  </a:schemeClr>
                </a:solidFill>
              </a:rPr>
              <a:t>0</a:t>
            </a:r>
            <a:endParaRPr lang="en-GB" b="1" dirty="0" smtClean="0">
              <a:solidFill>
                <a:schemeClr val="tx2">
                  <a:lumMod val="60000"/>
                  <a:lumOff val="40000"/>
                </a:schemeClr>
              </a:solidFill>
            </a:endParaRPr>
          </a:p>
        </p:txBody>
      </p:sp>
      <p:sp>
        <p:nvSpPr>
          <p:cNvPr id="6" name="Oval 5"/>
          <p:cNvSpPr/>
          <p:nvPr/>
        </p:nvSpPr>
        <p:spPr>
          <a:xfrm>
            <a:off x="4158058" y="2267819"/>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1583876" y="4476389"/>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066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Review part A</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37999673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smtClean="0">
                <a:solidFill>
                  <a:srgbClr val="00B050"/>
                </a:solidFill>
              </a:rPr>
              <a:t>4</a:t>
            </a: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a:solidFill>
                  <a:schemeClr val="tx2">
                    <a:lumMod val="60000"/>
                    <a:lumOff val="40000"/>
                  </a:schemeClr>
                </a:solidFill>
              </a:rPr>
              <a:t>0</a:t>
            </a:r>
            <a:endParaRPr lang="en-GB" b="1" dirty="0" smtClean="0">
              <a:solidFill>
                <a:schemeClr val="tx2">
                  <a:lumMod val="60000"/>
                  <a:lumOff val="40000"/>
                </a:schemeClr>
              </a:solidFill>
            </a:endParaRPr>
          </a:p>
        </p:txBody>
      </p:sp>
      <p:sp>
        <p:nvSpPr>
          <p:cNvPr id="6" name="Oval 5"/>
          <p:cNvSpPr/>
          <p:nvPr/>
        </p:nvSpPr>
        <p:spPr>
          <a:xfrm>
            <a:off x="5019986" y="1378914"/>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1583876" y="4476389"/>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577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smtClean="0">
                <a:solidFill>
                  <a:srgbClr val="00B050"/>
                </a:solidFill>
              </a:rPr>
              <a:t>4</a:t>
            </a: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smtClean="0">
                <a:solidFill>
                  <a:schemeClr val="tx2">
                    <a:lumMod val="60000"/>
                    <a:lumOff val="40000"/>
                  </a:schemeClr>
                </a:solidFill>
              </a:rPr>
              <a:t>1</a:t>
            </a:r>
          </a:p>
        </p:txBody>
      </p:sp>
      <p:sp>
        <p:nvSpPr>
          <p:cNvPr id="6" name="Oval 5"/>
          <p:cNvSpPr/>
          <p:nvPr/>
        </p:nvSpPr>
        <p:spPr>
          <a:xfrm>
            <a:off x="3303362" y="3897260"/>
            <a:ext cx="432048" cy="432048"/>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438919" y="3554944"/>
            <a:ext cx="432048" cy="392771"/>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9257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smtClean="0">
                <a:solidFill>
                  <a:srgbClr val="00B050"/>
                </a:solidFill>
              </a:rPr>
              <a:t>5</a:t>
            </a: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smtClean="0">
                <a:solidFill>
                  <a:schemeClr val="tx2">
                    <a:lumMod val="60000"/>
                    <a:lumOff val="40000"/>
                  </a:schemeClr>
                </a:solidFill>
              </a:rPr>
              <a:t>1</a:t>
            </a:r>
          </a:p>
        </p:txBody>
      </p:sp>
      <p:sp>
        <p:nvSpPr>
          <p:cNvPr id="6" name="Oval 5"/>
          <p:cNvSpPr/>
          <p:nvPr/>
        </p:nvSpPr>
        <p:spPr>
          <a:xfrm>
            <a:off x="4158058" y="2276872"/>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438919" y="3554944"/>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97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a:solidFill>
                  <a:srgbClr val="00B050"/>
                </a:solidFill>
              </a:rPr>
              <a:t>6</a:t>
            </a:r>
            <a:endParaRPr lang="en-GB" b="1" dirty="0" smtClean="0">
              <a:solidFill>
                <a:srgbClr val="00B050"/>
              </a:solidFill>
            </a:endParaRP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smtClean="0">
                <a:solidFill>
                  <a:schemeClr val="tx2">
                    <a:lumMod val="60000"/>
                    <a:lumOff val="40000"/>
                  </a:schemeClr>
                </a:solidFill>
              </a:rPr>
              <a:t>1</a:t>
            </a:r>
          </a:p>
        </p:txBody>
      </p:sp>
      <p:sp>
        <p:nvSpPr>
          <p:cNvPr id="6" name="Oval 5"/>
          <p:cNvSpPr/>
          <p:nvPr/>
        </p:nvSpPr>
        <p:spPr>
          <a:xfrm>
            <a:off x="5007981" y="1378916"/>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438919" y="3554944"/>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1949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smtClean="0">
                <a:solidFill>
                  <a:srgbClr val="00B050"/>
                </a:solidFill>
              </a:rPr>
              <a:t>7</a:t>
            </a: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smtClean="0">
                <a:solidFill>
                  <a:schemeClr val="tx2">
                    <a:lumMod val="60000"/>
                    <a:lumOff val="40000"/>
                  </a:schemeClr>
                </a:solidFill>
              </a:rPr>
              <a:t>1</a:t>
            </a:r>
          </a:p>
        </p:txBody>
      </p:sp>
      <p:sp>
        <p:nvSpPr>
          <p:cNvPr id="6" name="Oval 5"/>
          <p:cNvSpPr/>
          <p:nvPr/>
        </p:nvSpPr>
        <p:spPr>
          <a:xfrm>
            <a:off x="4139952" y="2276872"/>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3293962" y="3914950"/>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1028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a:solidFill>
                  <a:srgbClr val="00B050"/>
                </a:solidFill>
              </a:rPr>
              <a:t>8</a:t>
            </a:r>
            <a:endParaRPr lang="en-GB" b="1" dirty="0" smtClean="0">
              <a:solidFill>
                <a:srgbClr val="00B050"/>
              </a:solidFill>
            </a:endParaRP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smtClean="0">
                <a:solidFill>
                  <a:schemeClr val="tx2">
                    <a:lumMod val="60000"/>
                    <a:lumOff val="40000"/>
                  </a:schemeClr>
                </a:solidFill>
              </a:rPr>
              <a:t>1</a:t>
            </a:r>
          </a:p>
        </p:txBody>
      </p:sp>
      <p:sp>
        <p:nvSpPr>
          <p:cNvPr id="6" name="Oval 5"/>
          <p:cNvSpPr/>
          <p:nvPr/>
        </p:nvSpPr>
        <p:spPr>
          <a:xfrm>
            <a:off x="5007981" y="1369862"/>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3293962" y="3914950"/>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1921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smtClean="0">
                <a:solidFill>
                  <a:srgbClr val="00B050"/>
                </a:solidFill>
              </a:rPr>
              <a:t>9</a:t>
            </a: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smtClean="0">
                <a:solidFill>
                  <a:schemeClr val="tx2">
                    <a:lumMod val="60000"/>
                    <a:lumOff val="40000"/>
                  </a:schemeClr>
                </a:solidFill>
              </a:rPr>
              <a:t>1</a:t>
            </a:r>
          </a:p>
        </p:txBody>
      </p:sp>
      <p:sp>
        <p:nvSpPr>
          <p:cNvPr id="6" name="Oval 5"/>
          <p:cNvSpPr/>
          <p:nvPr/>
        </p:nvSpPr>
        <p:spPr>
          <a:xfrm>
            <a:off x="5007981" y="1369862"/>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4139952" y="2276872"/>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0101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568" y="1196752"/>
            <a:ext cx="4895850" cy="4810125"/>
          </a:xfrm>
          <a:prstGeom prst="rect">
            <a:avLst/>
          </a:prstGeom>
        </p:spPr>
      </p:pic>
      <p:sp>
        <p:nvSpPr>
          <p:cNvPr id="2" name="TextBox 1"/>
          <p:cNvSpPr txBox="1"/>
          <p:nvPr/>
        </p:nvSpPr>
        <p:spPr>
          <a:xfrm>
            <a:off x="6012160" y="1700808"/>
            <a:ext cx="575799" cy="646331"/>
          </a:xfrm>
          <a:prstGeom prst="rect">
            <a:avLst/>
          </a:prstGeom>
          <a:noFill/>
        </p:spPr>
        <p:txBody>
          <a:bodyPr wrap="none" rtlCol="0">
            <a:spAutoFit/>
          </a:bodyPr>
          <a:lstStyle/>
          <a:p>
            <a:r>
              <a:rPr lang="en-GB" b="1" dirty="0" smtClean="0">
                <a:solidFill>
                  <a:srgbClr val="00B050"/>
                </a:solidFill>
              </a:rPr>
              <a:t>+</a:t>
            </a:r>
            <a:r>
              <a:rPr lang="en-GB" b="1" dirty="0" err="1" smtClean="0">
                <a:solidFill>
                  <a:srgbClr val="00B050"/>
                </a:solidFill>
              </a:rPr>
              <a:t>ve</a:t>
            </a:r>
            <a:endParaRPr lang="en-GB" b="1" dirty="0" smtClean="0">
              <a:solidFill>
                <a:srgbClr val="00B050"/>
              </a:solidFill>
            </a:endParaRPr>
          </a:p>
          <a:p>
            <a:r>
              <a:rPr lang="en-GB" b="1" dirty="0" smtClean="0">
                <a:solidFill>
                  <a:srgbClr val="00B050"/>
                </a:solidFill>
              </a:rPr>
              <a:t>9</a:t>
            </a:r>
          </a:p>
        </p:txBody>
      </p:sp>
      <p:sp>
        <p:nvSpPr>
          <p:cNvPr id="5" name="TextBox 4"/>
          <p:cNvSpPr txBox="1"/>
          <p:nvPr/>
        </p:nvSpPr>
        <p:spPr>
          <a:xfrm>
            <a:off x="7740352" y="1700808"/>
            <a:ext cx="518091" cy="646331"/>
          </a:xfrm>
          <a:prstGeom prst="rect">
            <a:avLst/>
          </a:prstGeom>
          <a:noFill/>
        </p:spPr>
        <p:txBody>
          <a:bodyPr wrap="none" rtlCol="0">
            <a:spAutoFit/>
          </a:bodyPr>
          <a:lstStyle/>
          <a:p>
            <a:r>
              <a:rPr lang="en-GB" b="1" dirty="0" smtClean="0">
                <a:solidFill>
                  <a:schemeClr val="tx2">
                    <a:lumMod val="60000"/>
                    <a:lumOff val="40000"/>
                  </a:schemeClr>
                </a:solidFill>
              </a:rPr>
              <a:t>-</a:t>
            </a:r>
            <a:r>
              <a:rPr lang="en-GB" b="1" dirty="0" err="1" smtClean="0">
                <a:solidFill>
                  <a:schemeClr val="tx2">
                    <a:lumMod val="60000"/>
                    <a:lumOff val="40000"/>
                  </a:schemeClr>
                </a:solidFill>
              </a:rPr>
              <a:t>ve</a:t>
            </a:r>
            <a:endParaRPr lang="en-GB" b="1" dirty="0" smtClean="0">
              <a:solidFill>
                <a:schemeClr val="tx2">
                  <a:lumMod val="60000"/>
                  <a:lumOff val="40000"/>
                </a:schemeClr>
              </a:solidFill>
            </a:endParaRPr>
          </a:p>
          <a:p>
            <a:r>
              <a:rPr lang="en-GB" b="1" dirty="0" smtClean="0">
                <a:solidFill>
                  <a:schemeClr val="tx2">
                    <a:lumMod val="60000"/>
                    <a:lumOff val="40000"/>
                  </a:schemeClr>
                </a:solidFill>
              </a:rPr>
              <a:t>1</a:t>
            </a:r>
          </a:p>
        </p:txBody>
      </p:sp>
      <p:sp>
        <p:nvSpPr>
          <p:cNvPr id="6" name="Oval 5"/>
          <p:cNvSpPr/>
          <p:nvPr/>
        </p:nvSpPr>
        <p:spPr>
          <a:xfrm>
            <a:off x="5007981" y="1369862"/>
            <a:ext cx="432048" cy="4320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4139952" y="2276872"/>
            <a:ext cx="432048" cy="3927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6232249" y="1340768"/>
            <a:ext cx="360040" cy="36004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19377" y="1340768"/>
            <a:ext cx="360040" cy="36004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5652120" y="3789040"/>
                <a:ext cx="3366243"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rPr>
                        <m:t>τ</m:t>
                      </m:r>
                      <m:r>
                        <a:rPr lang="en-GB" sz="2800" i="1" smtClean="0">
                          <a:latin typeface="Cambria Math" panose="02040503050406030204" pitchFamily="18" charset="0"/>
                        </a:rPr>
                        <m:t>=</m:t>
                      </m:r>
                      <m:f>
                        <m:fPr>
                          <m:ctrlPr>
                            <a:rPr lang="en-GB" sz="2800" i="1" smtClean="0">
                              <a:latin typeface="Cambria Math"/>
                            </a:rPr>
                          </m:ctrlPr>
                        </m:fPr>
                        <m:num>
                          <m:r>
                            <a:rPr lang="en-GB" sz="2800" b="0" i="1" smtClean="0">
                              <a:solidFill>
                                <a:srgbClr val="00B050"/>
                              </a:solidFill>
                              <a:latin typeface="Cambria Math" panose="02040503050406030204" pitchFamily="18" charset="0"/>
                            </a:rPr>
                            <m:t>9</m:t>
                          </m:r>
                          <m:r>
                            <a:rPr lang="en-GB" sz="2800" b="0" i="1" smtClean="0">
                              <a:latin typeface="Cambria Math" panose="02040503050406030204" pitchFamily="18" charset="0"/>
                            </a:rPr>
                            <m:t>−</m:t>
                          </m:r>
                          <m:r>
                            <a:rPr lang="en-GB" sz="2800" b="0" i="1" smtClean="0">
                              <a:solidFill>
                                <a:schemeClr val="tx2">
                                  <a:lumMod val="60000"/>
                                  <a:lumOff val="40000"/>
                                </a:schemeClr>
                              </a:solidFill>
                              <a:latin typeface="Cambria Math" panose="02040503050406030204" pitchFamily="18" charset="0"/>
                            </a:rPr>
                            <m:t>1</m:t>
                          </m:r>
                        </m:num>
                        <m:den>
                          <m:r>
                            <a:rPr lang="en-GB" sz="2800" b="0" i="1" smtClean="0">
                              <a:latin typeface="Cambria Math" panose="02040503050406030204" pitchFamily="18" charset="0"/>
                            </a:rPr>
                            <m:t>10</m:t>
                          </m:r>
                        </m:den>
                      </m:f>
                      <m:r>
                        <a:rPr lang="en-GB" sz="2800" b="0" i="0" smtClean="0">
                          <a:latin typeface="Cambria Math" panose="02040503050406030204" pitchFamily="18" charset="0"/>
                        </a:rPr>
                        <m:t>=</m:t>
                      </m:r>
                      <m:f>
                        <m:fPr>
                          <m:ctrlPr>
                            <a:rPr lang="en-GB" sz="2800" b="0" i="1" smtClean="0">
                              <a:latin typeface="Cambria Math"/>
                            </a:rPr>
                          </m:ctrlPr>
                        </m:fPr>
                        <m:num>
                          <m:r>
                            <a:rPr lang="en-GB" sz="2800" b="0" i="1" smtClean="0">
                              <a:latin typeface="Cambria Math" panose="02040503050406030204" pitchFamily="18" charset="0"/>
                            </a:rPr>
                            <m:t>8</m:t>
                          </m:r>
                        </m:num>
                        <m:den>
                          <m:r>
                            <a:rPr lang="en-GB" sz="2800" b="0" i="1" smtClean="0">
                              <a:latin typeface="Cambria Math" panose="02040503050406030204" pitchFamily="18" charset="0"/>
                            </a:rPr>
                            <m:t>10</m:t>
                          </m:r>
                        </m:den>
                      </m:f>
                      <m:r>
                        <a:rPr lang="en-GB" sz="2800" b="0" i="1" smtClean="0">
                          <a:latin typeface="Cambria Math" panose="02040503050406030204" pitchFamily="18" charset="0"/>
                        </a:rPr>
                        <m:t>=0.8</m:t>
                      </m:r>
                    </m:oMath>
                  </m:oMathPara>
                </a14:m>
                <a:endParaRPr lang="en-GB"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5652120" y="3789040"/>
                <a:ext cx="3366243" cy="809452"/>
              </a:xfrm>
              <a:prstGeom prst="rect">
                <a:avLst/>
              </a:prstGeom>
              <a:blipFill rotWithShape="0">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065234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63688" y="1700808"/>
            <a:ext cx="5600700" cy="4648200"/>
          </a:xfrm>
          <a:prstGeom prst="rect">
            <a:avLst/>
          </a:prstGeom>
        </p:spPr>
      </p:pic>
      <p:sp>
        <p:nvSpPr>
          <p:cNvPr id="4" name="Title 3"/>
          <p:cNvSpPr>
            <a:spLocks noGrp="1"/>
          </p:cNvSpPr>
          <p:nvPr>
            <p:ph type="title"/>
          </p:nvPr>
        </p:nvSpPr>
        <p:spPr>
          <a:xfrm>
            <a:off x="107504" y="692696"/>
            <a:ext cx="8489950" cy="1296988"/>
          </a:xfrm>
        </p:spPr>
        <p:txBody>
          <a:bodyPr/>
          <a:lstStyle/>
          <a:p>
            <a:r>
              <a:rPr lang="en-GB" dirty="0" smtClean="0"/>
              <a:t>What about this one?</a:t>
            </a:r>
            <a:endParaRPr lang="en-GB" dirty="0"/>
          </a:p>
        </p:txBody>
      </p:sp>
    </p:spTree>
    <p:extLst>
      <p:ext uri="{BB962C8B-B14F-4D97-AF65-F5344CB8AC3E}">
        <p14:creationId xmlns:p14="http://schemas.microsoft.com/office/powerpoint/2010/main" val="37099228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Aside</a:t>
            </a:r>
            <a:endParaRPr lang="en-GB" dirty="0"/>
          </a:p>
        </p:txBody>
      </p:sp>
      <p:sp>
        <p:nvSpPr>
          <p:cNvPr id="4" name="Content Placeholder 3"/>
          <p:cNvSpPr>
            <a:spLocks noGrp="1"/>
          </p:cNvSpPr>
          <p:nvPr>
            <p:ph idx="1"/>
          </p:nvPr>
        </p:nvSpPr>
        <p:spPr/>
        <p:txBody>
          <a:bodyPr/>
          <a:lstStyle/>
          <a:p>
            <a:pPr marL="0" indent="0">
              <a:buNone/>
            </a:pPr>
            <a:r>
              <a:rPr lang="en-GB" sz="4800" dirty="0" smtClean="0"/>
              <a:t>Tau is an example effect size</a:t>
            </a:r>
            <a:endParaRPr lang="en-GB" sz="4800" dirty="0"/>
          </a:p>
        </p:txBody>
      </p:sp>
    </p:spTree>
    <p:extLst>
      <p:ext uri="{BB962C8B-B14F-4D97-AF65-F5344CB8AC3E}">
        <p14:creationId xmlns:p14="http://schemas.microsoft.com/office/powerpoint/2010/main" val="3410974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2564904"/>
            <a:ext cx="8489950" cy="1872208"/>
          </a:xfrm>
        </p:spPr>
        <p:txBody>
          <a:bodyPr/>
          <a:lstStyle/>
          <a:p>
            <a:pPr lvl="0"/>
            <a:r>
              <a:rPr lang="en-GB" dirty="0" smtClean="0"/>
              <a:t>1. Which </a:t>
            </a:r>
            <a:r>
              <a:rPr lang="en-GB" dirty="0"/>
              <a:t>of the SDQ variables would you expect to be </a:t>
            </a:r>
            <a:r>
              <a:rPr lang="en-GB" dirty="0" smtClean="0"/>
              <a:t>correlated </a:t>
            </a:r>
            <a:r>
              <a:rPr lang="en-GB" dirty="0"/>
              <a:t>with which Bullying measures?</a:t>
            </a:r>
          </a:p>
        </p:txBody>
      </p:sp>
    </p:spTree>
    <p:extLst>
      <p:ext uri="{BB962C8B-B14F-4D97-AF65-F5344CB8AC3E}">
        <p14:creationId xmlns:p14="http://schemas.microsoft.com/office/powerpoint/2010/main" val="20154318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Review part B</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31559497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2276872"/>
            <a:ext cx="8489950" cy="2232918"/>
          </a:xfrm>
        </p:spPr>
        <p:txBody>
          <a:bodyPr/>
          <a:lstStyle/>
          <a:p>
            <a:r>
              <a:rPr lang="en-GB" dirty="0" smtClean="0"/>
              <a:t>3. Has </a:t>
            </a:r>
            <a:r>
              <a:rPr lang="en-GB" dirty="0"/>
              <a:t>there been a reduction in bullying as measured by the “Guess Who Direct bullying” measure, pre- and post- intervention in either group? </a:t>
            </a:r>
          </a:p>
        </p:txBody>
      </p:sp>
    </p:spTree>
    <p:extLst>
      <p:ext uri="{BB962C8B-B14F-4D97-AF65-F5344CB8AC3E}">
        <p14:creationId xmlns:p14="http://schemas.microsoft.com/office/powerpoint/2010/main" val="3907768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9632" y="2204864"/>
            <a:ext cx="6048672" cy="3490186"/>
          </a:xfrm>
          <a:prstGeom prst="rect">
            <a:avLst/>
          </a:prstGeom>
        </p:spPr>
        <p:txBody>
          <a:bodyPr wrap="square">
            <a:spAutoFit/>
          </a:bodyPr>
          <a:lstStyle/>
          <a:p>
            <a:pPr>
              <a:lnSpc>
                <a:spcPct val="115000"/>
              </a:lnSpc>
              <a:spcAft>
                <a:spcPts val="1000"/>
              </a:spcAft>
            </a:pPr>
            <a:r>
              <a:rPr lang="en-GB" sz="2400" dirty="0">
                <a:latin typeface="Arial" panose="020B0604020202020204" pitchFamily="34" charset="0"/>
                <a:ea typeface="Times New Roman" panose="02020603050405020304" pitchFamily="18" charset="0"/>
              </a:rPr>
              <a:t>For the intervention group, the Guess Who Direct bullying measure was </a:t>
            </a:r>
            <a:r>
              <a:rPr lang="en-GB" sz="2400" b="1" dirty="0">
                <a:latin typeface="Arial" panose="020B0604020202020204" pitchFamily="34" charset="0"/>
                <a:ea typeface="Times New Roman" panose="02020603050405020304" pitchFamily="18" charset="0"/>
              </a:rPr>
              <a:t>significantly higher pre intervention than for post intervention</a:t>
            </a:r>
            <a:r>
              <a:rPr lang="en-GB" sz="2400" dirty="0">
                <a:latin typeface="Arial" panose="020B0604020202020204" pitchFamily="34" charset="0"/>
                <a:ea typeface="Times New Roman" panose="02020603050405020304" pitchFamily="18" charset="0"/>
              </a:rPr>
              <a:t>, z=-2.58, p&lt;.05, r=-.039. For the comparison group there was no significant difference in pre and post measures for the guess who direct bullying measure.</a:t>
            </a:r>
            <a:endParaRPr lang="en-GB"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296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2420888"/>
            <a:ext cx="7038528" cy="3560975"/>
          </a:xfrm>
          <a:prstGeom prst="rect">
            <a:avLst/>
          </a:prstGeom>
        </p:spPr>
        <p:txBody>
          <a:bodyPr wrap="square">
            <a:spAutoFit/>
          </a:bodyPr>
          <a:lstStyle/>
          <a:p>
            <a:pPr marL="457200">
              <a:lnSpc>
                <a:spcPct val="115000"/>
              </a:lnSpc>
              <a:spcAft>
                <a:spcPts val="1000"/>
              </a:spcAft>
            </a:pPr>
            <a:r>
              <a:rPr lang="en-GB" sz="2800" dirty="0">
                <a:latin typeface="Calibri" panose="020F0502020204030204" pitchFamily="34" charset="0"/>
                <a:ea typeface="Calibri" panose="020F0502020204030204" pitchFamily="34" charset="0"/>
                <a:cs typeface="Times New Roman" panose="02020603050405020304" pitchFamily="18" charset="0"/>
              </a:rPr>
              <a:t>For the intervention group, direct bullying scores were </a:t>
            </a:r>
            <a:r>
              <a:rPr lang="en-GB" sz="2800" b="1" dirty="0">
                <a:latin typeface="Calibri" panose="020F0502020204030204" pitchFamily="34" charset="0"/>
                <a:ea typeface="Calibri" panose="020F0502020204030204" pitchFamily="34" charset="0"/>
                <a:cs typeface="Times New Roman" panose="02020603050405020304" pitchFamily="18" charset="0"/>
              </a:rPr>
              <a:t>significantly lower after the intervention </a:t>
            </a:r>
            <a:r>
              <a:rPr lang="en-GB" sz="2800" dirty="0">
                <a:latin typeface="Calibri" panose="020F0502020204030204" pitchFamily="34" charset="0"/>
                <a:ea typeface="Calibri" panose="020F0502020204030204" pitchFamily="34" charset="0"/>
                <a:cs typeface="Times New Roman" panose="02020603050405020304" pitchFamily="18" charset="0"/>
              </a:rPr>
              <a:t>(</a:t>
            </a:r>
            <a:r>
              <a:rPr lang="en-GB" sz="2800" dirty="0" err="1">
                <a:latin typeface="Calibri" panose="020F0502020204030204" pitchFamily="34" charset="0"/>
                <a:ea typeface="Calibri" panose="020F0502020204030204" pitchFamily="34" charset="0"/>
                <a:cs typeface="Times New Roman" panose="02020603050405020304" pitchFamily="18" charset="0"/>
              </a:rPr>
              <a:t>Mdn</a:t>
            </a:r>
            <a:r>
              <a:rPr lang="en-GB" sz="2800" dirty="0">
                <a:latin typeface="Calibri" panose="020F0502020204030204" pitchFamily="34" charset="0"/>
                <a:ea typeface="Calibri" panose="020F0502020204030204" pitchFamily="34" charset="0"/>
                <a:cs typeface="Times New Roman" panose="02020603050405020304" pitchFamily="18" charset="0"/>
              </a:rPr>
              <a:t> = 22.35), than before the intervention (</a:t>
            </a:r>
            <a:r>
              <a:rPr lang="en-GB" sz="2800" dirty="0" err="1">
                <a:latin typeface="Calibri" panose="020F0502020204030204" pitchFamily="34" charset="0"/>
                <a:ea typeface="Calibri" panose="020F0502020204030204" pitchFamily="34" charset="0"/>
                <a:cs typeface="Times New Roman" panose="02020603050405020304" pitchFamily="18" charset="0"/>
              </a:rPr>
              <a:t>Mdn</a:t>
            </a:r>
            <a:r>
              <a:rPr lang="en-GB" sz="2800" dirty="0">
                <a:latin typeface="Calibri" panose="020F0502020204030204" pitchFamily="34" charset="0"/>
                <a:ea typeface="Calibri" panose="020F0502020204030204" pitchFamily="34" charset="0"/>
                <a:cs typeface="Times New Roman" panose="02020603050405020304" pitchFamily="18" charset="0"/>
              </a:rPr>
              <a:t> = 31.40), z = -2.581, p=0.01 (two tailed), r = </a:t>
            </a:r>
            <a:r>
              <a:rPr lang="en-GB" sz="2800" dirty="0">
                <a:solidFill>
                  <a:srgbClr val="222222"/>
                </a:solidFill>
                <a:latin typeface="Calibri" panose="020F0502020204030204" pitchFamily="34" charset="0"/>
                <a:ea typeface="Calibri" panose="020F0502020204030204" pitchFamily="34" charset="0"/>
                <a:cs typeface="Times New Roman" panose="02020603050405020304" pitchFamily="18" charset="0"/>
              </a:rPr>
              <a:t>-0.39</a:t>
            </a:r>
            <a:r>
              <a:rPr lang="en-GB" sz="2800" dirty="0">
                <a:latin typeface="Calibri" panose="020F0502020204030204" pitchFamily="34" charset="0"/>
                <a:ea typeface="Calibri" panose="020F0502020204030204" pitchFamily="34" charset="0"/>
                <a:cs typeface="Times New Roman" panose="02020603050405020304" pitchFamily="18" charset="0"/>
              </a:rPr>
              <a:t>. </a:t>
            </a:r>
            <a:r>
              <a:rPr lang="en-GB" sz="2800" dirty="0" smtClean="0">
                <a:latin typeface="Calibri" panose="020F0502020204030204" pitchFamily="34" charset="0"/>
                <a:ea typeface="Calibri" panose="020F0502020204030204" pitchFamily="34" charset="0"/>
                <a:cs typeface="Times New Roman" panose="02020603050405020304" pitchFamily="18" charset="0"/>
              </a:rPr>
              <a:t>This </a:t>
            </a:r>
            <a:r>
              <a:rPr lang="en-GB" sz="2800" dirty="0">
                <a:latin typeface="Calibri" panose="020F0502020204030204" pitchFamily="34" charset="0"/>
                <a:ea typeface="Calibri" panose="020F0502020204030204" pitchFamily="34" charset="0"/>
                <a:cs typeface="Times New Roman" panose="02020603050405020304" pitchFamily="18" charset="0"/>
              </a:rPr>
              <a:t>is </a:t>
            </a:r>
            <a:r>
              <a:rPr lang="en-GB" sz="2800" dirty="0" smtClean="0">
                <a:latin typeface="Calibri" panose="020F0502020204030204" pitchFamily="34" charset="0"/>
                <a:ea typeface="Calibri" panose="020F0502020204030204" pitchFamily="34" charset="0"/>
                <a:cs typeface="Times New Roman" panose="02020603050405020304" pitchFamily="18" charset="0"/>
              </a:rPr>
              <a:t>a </a:t>
            </a:r>
            <a:r>
              <a:rPr lang="en-GB" sz="2800" b="1" dirty="0" smtClean="0">
                <a:latin typeface="Calibri" panose="020F0502020204030204" pitchFamily="34" charset="0"/>
                <a:ea typeface="Calibri" panose="020F0502020204030204" pitchFamily="34" charset="0"/>
                <a:cs typeface="Times New Roman" panose="02020603050405020304" pitchFamily="18" charset="0"/>
              </a:rPr>
              <a:t>medium effect size according to Cohen’s criteria</a:t>
            </a:r>
            <a:r>
              <a:rPr lang="en-GB" sz="2800" dirty="0" smtClean="0">
                <a:latin typeface="Calibri" panose="020F0502020204030204" pitchFamily="34" charset="0"/>
                <a:ea typeface="Calibri" panose="020F0502020204030204" pitchFamily="34" charset="0"/>
                <a:cs typeface="Times New Roman" panose="02020603050405020304" pitchFamily="18" charset="0"/>
              </a:rPr>
              <a:t>. </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552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3568" y="2564904"/>
            <a:ext cx="7128792" cy="3529108"/>
          </a:xfrm>
          <a:prstGeom prst="rect">
            <a:avLst/>
          </a:prstGeom>
        </p:spPr>
        <p:txBody>
          <a:bodyPr wrap="square">
            <a:spAutoFit/>
          </a:bodyPr>
          <a:lstStyle/>
          <a:p>
            <a:pPr marL="457200">
              <a:lnSpc>
                <a:spcPct val="115000"/>
              </a:lnSpc>
              <a:spcAft>
                <a:spcPts val="1000"/>
              </a:spcAft>
            </a:pPr>
            <a:r>
              <a:rPr lang="en-GB" sz="2800" b="1" dirty="0">
                <a:latin typeface="Arial" panose="020B0604020202020204" pitchFamily="34" charset="0"/>
                <a:ea typeface="Calibri" panose="020F0502020204030204" pitchFamily="34" charset="0"/>
                <a:cs typeface="Times New Roman" panose="02020603050405020304" pitchFamily="18" charset="0"/>
              </a:rPr>
              <a:t>A Wilcoxon related-samples test</a:t>
            </a:r>
            <a:r>
              <a:rPr lang="en-GB" sz="2800" dirty="0">
                <a:latin typeface="Arial" panose="020B0604020202020204" pitchFamily="34" charset="0"/>
                <a:ea typeface="Calibri" panose="020F0502020204030204" pitchFamily="34" charset="0"/>
                <a:cs typeface="Times New Roman" panose="02020603050405020304" pitchFamily="18" charset="0"/>
              </a:rPr>
              <a:t> showed that the bullying intervention under investigation yielded a statistically significant decrease in a measure of bullying, comparing pre intervention scores to post intervention scores (</a:t>
            </a:r>
            <a:r>
              <a:rPr lang="en-GB" sz="2800" i="1" dirty="0">
                <a:latin typeface="Arial" panose="020B0604020202020204" pitchFamily="34" charset="0"/>
                <a:ea typeface="Calibri" panose="020F0502020204030204" pitchFamily="34" charset="0"/>
                <a:cs typeface="Times New Roman" panose="02020603050405020304" pitchFamily="18" charset="0"/>
              </a:rPr>
              <a:t>Z</a:t>
            </a:r>
            <a:r>
              <a:rPr lang="en-GB" sz="2800" dirty="0">
                <a:latin typeface="Arial" panose="020B0604020202020204" pitchFamily="34" charset="0"/>
                <a:ea typeface="Calibri" panose="020F0502020204030204" pitchFamily="34" charset="0"/>
                <a:cs typeface="Times New Roman" panose="02020603050405020304" pitchFamily="18" charset="0"/>
              </a:rPr>
              <a:t> = -2.581, </a:t>
            </a:r>
            <a:r>
              <a:rPr lang="en-GB" sz="2800" i="1" dirty="0">
                <a:latin typeface="Arial" panose="020B0604020202020204" pitchFamily="34" charset="0"/>
                <a:ea typeface="Calibri" panose="020F0502020204030204" pitchFamily="34" charset="0"/>
                <a:cs typeface="Times New Roman" panose="02020603050405020304" pitchFamily="18" charset="0"/>
              </a:rPr>
              <a:t>p</a:t>
            </a:r>
            <a:r>
              <a:rPr lang="en-GB" sz="2800" dirty="0">
                <a:latin typeface="Arial" panose="020B0604020202020204" pitchFamily="34" charset="0"/>
                <a:ea typeface="Calibri" panose="020F0502020204030204" pitchFamily="34" charset="0"/>
                <a:cs typeface="Times New Roman" panose="02020603050405020304" pitchFamily="18" charset="0"/>
              </a:rPr>
              <a:t> = 0.01).</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3"/>
          <p:cNvSpPr>
            <a:spLocks noGrp="1"/>
          </p:cNvSpPr>
          <p:nvPr>
            <p:ph type="title"/>
          </p:nvPr>
        </p:nvSpPr>
        <p:spPr/>
        <p:txBody>
          <a:bodyPr/>
          <a:lstStyle/>
          <a:p>
            <a:r>
              <a:rPr lang="en-GB" dirty="0" smtClean="0"/>
              <a:t>Don’t forget the name of the test</a:t>
            </a:r>
            <a:endParaRPr lang="en-GB" dirty="0"/>
          </a:p>
        </p:txBody>
      </p:sp>
    </p:spTree>
    <p:extLst>
      <p:ext uri="{BB962C8B-B14F-4D97-AF65-F5344CB8AC3E}">
        <p14:creationId xmlns:p14="http://schemas.microsoft.com/office/powerpoint/2010/main" val="3271697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Fun with SPSS – double click for detail</a:t>
            </a:r>
            <a:endParaRPr lang="en-GB"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6768752" cy="3172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own Arrow 8"/>
          <p:cNvSpPr/>
          <p:nvPr/>
        </p:nvSpPr>
        <p:spPr>
          <a:xfrm rot="17866302">
            <a:off x="6701687" y="4778286"/>
            <a:ext cx="1152128"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3900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 with SPSS – </a:t>
            </a:r>
            <a:r>
              <a:rPr lang="en-GB" dirty="0" smtClean="0"/>
              <a:t>double click </a:t>
            </a:r>
            <a:r>
              <a:rPr lang="en-GB" dirty="0"/>
              <a:t>for detail</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204864"/>
            <a:ext cx="6241752" cy="4021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own Arrow 3"/>
          <p:cNvSpPr/>
          <p:nvPr/>
        </p:nvSpPr>
        <p:spPr>
          <a:xfrm rot="17866302">
            <a:off x="498097" y="1537925"/>
            <a:ext cx="1152128"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96711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5445224"/>
            <a:ext cx="6768751" cy="1200329"/>
          </a:xfrm>
          <a:prstGeom prst="rect">
            <a:avLst/>
          </a:prstGeom>
          <a:noFill/>
        </p:spPr>
        <p:txBody>
          <a:bodyPr wrap="square" rtlCol="0">
            <a:spAutoFit/>
          </a:bodyPr>
          <a:lstStyle/>
          <a:p>
            <a:r>
              <a:rPr lang="en-GB" dirty="0" smtClean="0"/>
              <a:t>There was a statistically significant decrease in percentage of “bully” nominations for the intervention group (Wilcoxon signed rank test </a:t>
            </a:r>
            <a:r>
              <a:rPr lang="en-GB" i="1" dirty="0" smtClean="0"/>
              <a:t>z</a:t>
            </a:r>
            <a:r>
              <a:rPr lang="en-GB" dirty="0" smtClean="0"/>
              <a:t> = -2.6, </a:t>
            </a:r>
            <a:r>
              <a:rPr lang="en-GB" i="1" dirty="0" smtClean="0"/>
              <a:t>p</a:t>
            </a:r>
            <a:r>
              <a:rPr lang="en-GB" dirty="0" smtClean="0"/>
              <a:t> = .010, </a:t>
            </a:r>
            <a:r>
              <a:rPr lang="en-GB" i="1" dirty="0" smtClean="0"/>
              <a:t>r</a:t>
            </a:r>
            <a:r>
              <a:rPr lang="en-GB" dirty="0" smtClean="0"/>
              <a:t> = -.39) but not for the control group (</a:t>
            </a:r>
            <a:r>
              <a:rPr lang="en-GB" i="1" dirty="0" smtClean="0"/>
              <a:t>z</a:t>
            </a:r>
            <a:r>
              <a:rPr lang="en-GB" dirty="0" smtClean="0"/>
              <a:t> = -1.8, </a:t>
            </a:r>
            <a:r>
              <a:rPr lang="en-GB" i="1" dirty="0" smtClean="0"/>
              <a:t>p</a:t>
            </a:r>
            <a:r>
              <a:rPr lang="en-GB" dirty="0" smtClean="0"/>
              <a:t> = .075, </a:t>
            </a:r>
            <a:r>
              <a:rPr lang="en-GB" i="1" dirty="0" smtClean="0"/>
              <a:t>r</a:t>
            </a:r>
            <a:r>
              <a:rPr lang="en-GB" dirty="0" smtClean="0"/>
              <a:t> = -.27).</a:t>
            </a:r>
            <a:endParaRPr lang="en-GB"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55427"/>
            <a:ext cx="51054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a:xfrm>
            <a:off x="107504" y="548680"/>
            <a:ext cx="8489950" cy="1296988"/>
          </a:xfrm>
        </p:spPr>
        <p:txBody>
          <a:bodyPr/>
          <a:lstStyle/>
          <a:p>
            <a:r>
              <a:rPr lang="en-GB" dirty="0" smtClean="0"/>
              <a:t>Possible answer</a:t>
            </a:r>
            <a:endParaRPr lang="en-GB" dirty="0"/>
          </a:p>
        </p:txBody>
      </p:sp>
    </p:spTree>
    <p:extLst>
      <p:ext uri="{BB962C8B-B14F-4D97-AF65-F5344CB8AC3E}">
        <p14:creationId xmlns:p14="http://schemas.microsoft.com/office/powerpoint/2010/main" val="5113152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5300" y="1268760"/>
            <a:ext cx="8153400" cy="752475"/>
          </a:xfrm>
          <a:prstGeom prst="rect">
            <a:avLst/>
          </a:prstGeom>
        </p:spPr>
      </p:pic>
      <p:pic>
        <p:nvPicPr>
          <p:cNvPr id="5" name="Picture 4"/>
          <p:cNvPicPr>
            <a:picLocks noChangeAspect="1"/>
          </p:cNvPicPr>
          <p:nvPr/>
        </p:nvPicPr>
        <p:blipFill>
          <a:blip r:embed="rId3"/>
          <a:stretch>
            <a:fillRect/>
          </a:stretch>
        </p:blipFill>
        <p:spPr>
          <a:xfrm>
            <a:off x="683568" y="2021235"/>
            <a:ext cx="5915025" cy="600075"/>
          </a:xfrm>
          <a:prstGeom prst="rect">
            <a:avLst/>
          </a:prstGeom>
        </p:spPr>
      </p:pic>
      <p:pic>
        <p:nvPicPr>
          <p:cNvPr id="6" name="Picture 5"/>
          <p:cNvPicPr>
            <a:picLocks noChangeAspect="1"/>
          </p:cNvPicPr>
          <p:nvPr/>
        </p:nvPicPr>
        <p:blipFill>
          <a:blip r:embed="rId4"/>
          <a:stretch>
            <a:fillRect/>
          </a:stretch>
        </p:blipFill>
        <p:spPr>
          <a:xfrm>
            <a:off x="683568" y="2771866"/>
            <a:ext cx="6076950" cy="666750"/>
          </a:xfrm>
          <a:prstGeom prst="rect">
            <a:avLst/>
          </a:prstGeom>
        </p:spPr>
      </p:pic>
      <p:pic>
        <p:nvPicPr>
          <p:cNvPr id="7" name="Picture 6"/>
          <p:cNvPicPr>
            <a:picLocks noChangeAspect="1"/>
          </p:cNvPicPr>
          <p:nvPr/>
        </p:nvPicPr>
        <p:blipFill>
          <a:blip r:embed="rId5"/>
          <a:stretch>
            <a:fillRect/>
          </a:stretch>
        </p:blipFill>
        <p:spPr>
          <a:xfrm>
            <a:off x="1519237" y="3493441"/>
            <a:ext cx="6105525" cy="676275"/>
          </a:xfrm>
          <a:prstGeom prst="rect">
            <a:avLst/>
          </a:prstGeom>
        </p:spPr>
      </p:pic>
      <p:pic>
        <p:nvPicPr>
          <p:cNvPr id="8" name="Picture 7"/>
          <p:cNvPicPr>
            <a:picLocks noChangeAspect="1"/>
          </p:cNvPicPr>
          <p:nvPr/>
        </p:nvPicPr>
        <p:blipFill>
          <a:blip r:embed="rId6"/>
          <a:stretch>
            <a:fillRect/>
          </a:stretch>
        </p:blipFill>
        <p:spPr>
          <a:xfrm>
            <a:off x="1439738" y="5641922"/>
            <a:ext cx="7524750" cy="590550"/>
          </a:xfrm>
          <a:prstGeom prst="rect">
            <a:avLst/>
          </a:prstGeom>
        </p:spPr>
      </p:pic>
    </p:spTree>
    <p:extLst>
      <p:ext uri="{BB962C8B-B14F-4D97-AF65-F5344CB8AC3E}">
        <p14:creationId xmlns:p14="http://schemas.microsoft.com/office/powerpoint/2010/main" val="2299492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 note on p-values</a:t>
            </a:r>
            <a:endParaRPr lang="en-GB" dirty="0"/>
          </a:p>
        </p:txBody>
      </p:sp>
      <p:sp>
        <p:nvSpPr>
          <p:cNvPr id="6" name="Content Placeholder 5"/>
          <p:cNvSpPr>
            <a:spLocks noGrp="1"/>
          </p:cNvSpPr>
          <p:nvPr>
            <p:ph idx="1"/>
          </p:nvPr>
        </p:nvSpPr>
        <p:spPr>
          <a:xfrm>
            <a:off x="330200" y="1844824"/>
            <a:ext cx="8489950" cy="4752527"/>
          </a:xfrm>
        </p:spPr>
        <p:txBody>
          <a:bodyPr/>
          <a:lstStyle/>
          <a:p>
            <a:endParaRPr lang="en-GB" dirty="0" smtClean="0"/>
          </a:p>
          <a:p>
            <a:r>
              <a:rPr lang="en-GB" dirty="0" smtClean="0"/>
              <a:t>Include the whole value,</a:t>
            </a:r>
            <a:br>
              <a:rPr lang="en-GB" dirty="0" smtClean="0"/>
            </a:br>
            <a:r>
              <a:rPr lang="en-GB" dirty="0" smtClean="0"/>
              <a:t>e.g., “p = .048” rather than “p &lt; .05”</a:t>
            </a:r>
          </a:p>
          <a:p>
            <a:r>
              <a:rPr lang="en-GB" dirty="0"/>
              <a:t>Current APA exception: if p &lt; .</a:t>
            </a:r>
            <a:r>
              <a:rPr lang="en-GB" dirty="0" smtClean="0"/>
              <a:t>001,</a:t>
            </a:r>
            <a:br>
              <a:rPr lang="en-GB" dirty="0" smtClean="0"/>
            </a:br>
            <a:r>
              <a:rPr lang="en-GB" dirty="0" smtClean="0"/>
              <a:t>so don’t write p = .000</a:t>
            </a:r>
          </a:p>
          <a:p>
            <a:r>
              <a:rPr lang="en-GB" dirty="0" smtClean="0"/>
              <a:t>Always alongside the statistic, e.g., </a:t>
            </a:r>
            <a:r>
              <a:rPr lang="en-GB" i="1" dirty="0" smtClean="0"/>
              <a:t>t</a:t>
            </a:r>
            <a:r>
              <a:rPr lang="en-GB" dirty="0" smtClean="0"/>
              <a:t>, </a:t>
            </a:r>
            <a:r>
              <a:rPr lang="en-GB" i="1" dirty="0" smtClean="0"/>
              <a:t>z</a:t>
            </a:r>
            <a:r>
              <a:rPr lang="en-GB" dirty="0" smtClean="0"/>
              <a:t>, </a:t>
            </a:r>
            <a:r>
              <a:rPr lang="en-GB" i="1" dirty="0" smtClean="0"/>
              <a:t>F</a:t>
            </a:r>
          </a:p>
        </p:txBody>
      </p:sp>
    </p:spTree>
    <p:extLst>
      <p:ext uri="{BB962C8B-B14F-4D97-AF65-F5344CB8AC3E}">
        <p14:creationId xmlns:p14="http://schemas.microsoft.com/office/powerpoint/2010/main" val="1127465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Example</a:t>
            </a:r>
            <a:endParaRPr lang="en-GB" dirty="0"/>
          </a:p>
        </p:txBody>
      </p:sp>
      <p:sp>
        <p:nvSpPr>
          <p:cNvPr id="2" name="Rectangle 1"/>
          <p:cNvSpPr/>
          <p:nvPr/>
        </p:nvSpPr>
        <p:spPr>
          <a:xfrm>
            <a:off x="899592" y="2492896"/>
            <a:ext cx="7200800" cy="1938992"/>
          </a:xfrm>
          <a:prstGeom prst="rect">
            <a:avLst/>
          </a:prstGeom>
        </p:spPr>
        <p:txBody>
          <a:bodyPr wrap="square">
            <a:spAutoFit/>
          </a:bodyPr>
          <a:lstStyle/>
          <a:p>
            <a:r>
              <a:rPr lang="en-GB" sz="4000" dirty="0">
                <a:latin typeface="Times New Roman" panose="02020603050405020304" pitchFamily="18" charset="0"/>
                <a:ea typeface="Times New Roman" panose="02020603050405020304" pitchFamily="18" charset="0"/>
              </a:rPr>
              <a:t>At pre-intervention, </a:t>
            </a:r>
            <a:r>
              <a:rPr lang="en-GB" sz="4000" dirty="0" smtClean="0">
                <a:latin typeface="Times New Roman" panose="02020603050405020304" pitchFamily="18" charset="0"/>
                <a:ea typeface="Times New Roman" panose="02020603050405020304" pitchFamily="18" charset="0"/>
              </a:rPr>
              <a:t>reports </a:t>
            </a:r>
            <a:r>
              <a:rPr lang="en-GB" sz="4000" dirty="0">
                <a:latin typeface="Times New Roman" panose="02020603050405020304" pitchFamily="18" charset="0"/>
                <a:ea typeface="Times New Roman" panose="02020603050405020304" pitchFamily="18" charset="0"/>
              </a:rPr>
              <a:t>of peer difficulties </a:t>
            </a:r>
            <a:r>
              <a:rPr lang="en-GB" sz="4000" b="1" dirty="0" smtClean="0">
                <a:latin typeface="Times New Roman" panose="02020603050405020304" pitchFamily="18" charset="0"/>
                <a:ea typeface="Times New Roman" panose="02020603050405020304" pitchFamily="18" charset="0"/>
              </a:rPr>
              <a:t>will be related </a:t>
            </a:r>
            <a:r>
              <a:rPr lang="en-GB" sz="4000" b="1" dirty="0">
                <a:latin typeface="Times New Roman" panose="02020603050405020304" pitchFamily="18" charset="0"/>
                <a:ea typeface="Times New Roman" panose="02020603050405020304" pitchFamily="18" charset="0"/>
              </a:rPr>
              <a:t>to </a:t>
            </a:r>
            <a:r>
              <a:rPr lang="en-GB" sz="4000" dirty="0">
                <a:latin typeface="Times New Roman" panose="02020603050405020304" pitchFamily="18" charset="0"/>
                <a:ea typeface="Times New Roman" panose="02020603050405020304" pitchFamily="18" charset="0"/>
              </a:rPr>
              <a:t>peer-rated bullying behaviours</a:t>
            </a:r>
            <a:endParaRPr lang="en-GB" sz="4000" dirty="0"/>
          </a:p>
        </p:txBody>
      </p:sp>
    </p:spTree>
    <p:extLst>
      <p:ext uri="{BB962C8B-B14F-4D97-AF65-F5344CB8AC3E}">
        <p14:creationId xmlns:p14="http://schemas.microsoft.com/office/powerpoint/2010/main" val="3824335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Review part </a:t>
            </a:r>
            <a:r>
              <a:rPr lang="en-GB" dirty="0"/>
              <a:t>C</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12224009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2348880"/>
            <a:ext cx="8489950" cy="2016894"/>
          </a:xfrm>
        </p:spPr>
        <p:txBody>
          <a:bodyPr/>
          <a:lstStyle/>
          <a:p>
            <a:pPr lvl="0"/>
            <a:r>
              <a:rPr lang="en-GB" dirty="0" smtClean="0"/>
              <a:t>4. Make </a:t>
            </a:r>
            <a:r>
              <a:rPr lang="en-GB" dirty="0"/>
              <a:t>a contingency table to examine the relationship between these variables (Descriptive Statistics… Crosstabs). What do you notice?</a:t>
            </a:r>
            <a:br>
              <a:rPr lang="en-GB" dirty="0"/>
            </a:br>
            <a:endParaRPr lang="en-GB" dirty="0"/>
          </a:p>
        </p:txBody>
      </p:sp>
    </p:spTree>
    <p:extLst>
      <p:ext uri="{BB962C8B-B14F-4D97-AF65-F5344CB8AC3E}">
        <p14:creationId xmlns:p14="http://schemas.microsoft.com/office/powerpoint/2010/main" val="3591501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71675"/>
            <a:ext cx="5638800"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12168" y="5445224"/>
            <a:ext cx="7344817" cy="646331"/>
          </a:xfrm>
          <a:prstGeom prst="rect">
            <a:avLst/>
          </a:prstGeom>
          <a:noFill/>
        </p:spPr>
        <p:txBody>
          <a:bodyPr wrap="square" rtlCol="0">
            <a:spAutoFit/>
          </a:bodyPr>
          <a:lstStyle/>
          <a:p>
            <a:r>
              <a:rPr lang="en-GB" dirty="0" smtClean="0"/>
              <a:t>An association was found between Guess Who “victim” and “bully” median split classifications, </a:t>
            </a:r>
            <a:r>
              <a:rPr lang="el-GR" dirty="0" smtClean="0"/>
              <a:t>χ</a:t>
            </a:r>
            <a:r>
              <a:rPr lang="en-GB" baseline="30000" dirty="0" smtClean="0"/>
              <a:t>2</a:t>
            </a:r>
            <a:r>
              <a:rPr lang="en-GB" dirty="0" smtClean="0"/>
              <a:t>(1, </a:t>
            </a:r>
            <a:r>
              <a:rPr lang="en-GB" i="1" dirty="0" smtClean="0"/>
              <a:t>N</a:t>
            </a:r>
            <a:r>
              <a:rPr lang="en-GB" dirty="0" smtClean="0"/>
              <a:t> = 45) = 4.98, p = .026</a:t>
            </a:r>
            <a:endParaRPr lang="en-GB" dirty="0"/>
          </a:p>
        </p:txBody>
      </p:sp>
      <p:sp>
        <p:nvSpPr>
          <p:cNvPr id="2" name="Title 1"/>
          <p:cNvSpPr>
            <a:spLocks noGrp="1"/>
          </p:cNvSpPr>
          <p:nvPr>
            <p:ph type="title"/>
          </p:nvPr>
        </p:nvSpPr>
        <p:spPr/>
        <p:txBody>
          <a:bodyPr/>
          <a:lstStyle/>
          <a:p>
            <a:r>
              <a:rPr lang="en-GB" dirty="0" smtClean="0"/>
              <a:t>One way to present the results</a:t>
            </a:r>
            <a:endParaRPr lang="en-GB" dirty="0"/>
          </a:p>
        </p:txBody>
      </p:sp>
    </p:spTree>
    <p:extLst>
      <p:ext uri="{BB962C8B-B14F-4D97-AF65-F5344CB8AC3E}">
        <p14:creationId xmlns:p14="http://schemas.microsoft.com/office/powerpoint/2010/main" val="31115718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But </a:t>
            </a:r>
            <a:r>
              <a:rPr lang="en-GB" i="1" dirty="0" smtClean="0"/>
              <a:t>where</a:t>
            </a:r>
            <a:r>
              <a:rPr lang="en-GB" dirty="0" smtClean="0"/>
              <a:t> are observed values different to those expected by chance?</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08920"/>
            <a:ext cx="7056784" cy="2367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8177" y="5661247"/>
            <a:ext cx="7920880" cy="707886"/>
          </a:xfrm>
          <a:prstGeom prst="rect">
            <a:avLst/>
          </a:prstGeom>
        </p:spPr>
        <p:txBody>
          <a:bodyPr wrap="square">
            <a:spAutoFit/>
          </a:bodyPr>
          <a:lstStyle/>
          <a:p>
            <a:r>
              <a:rPr lang="en-GB" sz="2000" b="1" dirty="0"/>
              <a:t>Answer: </a:t>
            </a:r>
            <a:r>
              <a:rPr lang="en-GB" sz="2000" b="1" dirty="0">
                <a:solidFill>
                  <a:schemeClr val="tx2">
                    <a:lumMod val="60000"/>
                    <a:lumOff val="40000"/>
                  </a:schemeClr>
                </a:solidFill>
              </a:rPr>
              <a:t>adjusted standardised residuals</a:t>
            </a:r>
            <a:r>
              <a:rPr lang="en-GB" sz="2000" dirty="0"/>
              <a:t> (also in crosstab</a:t>
            </a:r>
            <a:r>
              <a:rPr lang="en-GB" sz="2000" dirty="0" smtClean="0"/>
              <a:t>)</a:t>
            </a:r>
          </a:p>
          <a:p>
            <a:r>
              <a:rPr lang="en-GB" sz="2000" dirty="0" smtClean="0"/>
              <a:t>These are </a:t>
            </a:r>
            <a:r>
              <a:rPr lang="en-GB" sz="2000" i="1" dirty="0" smtClean="0"/>
              <a:t>z</a:t>
            </a:r>
            <a:r>
              <a:rPr lang="en-GB" sz="2000" dirty="0" smtClean="0"/>
              <a:t> scores, so p &lt; .05 if over 1.96 or less than -1.96</a:t>
            </a:r>
            <a:endParaRPr lang="en-GB" sz="2000" dirty="0"/>
          </a:p>
        </p:txBody>
      </p:sp>
    </p:spTree>
    <p:extLst>
      <p:ext uri="{BB962C8B-B14F-4D97-AF65-F5344CB8AC3E}">
        <p14:creationId xmlns:p14="http://schemas.microsoft.com/office/powerpoint/2010/main" val="214472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348880"/>
            <a:ext cx="8489950" cy="2304926"/>
          </a:xfrm>
        </p:spPr>
        <p:txBody>
          <a:bodyPr/>
          <a:lstStyle/>
          <a:p>
            <a:r>
              <a:rPr lang="en-GB" dirty="0" smtClean="0"/>
              <a:t>6… is there </a:t>
            </a:r>
            <a:r>
              <a:rPr lang="en-GB" dirty="0"/>
              <a:t>a statistically significant difference in original continuous </a:t>
            </a:r>
            <a:r>
              <a:rPr lang="en-GB" i="1" dirty="0"/>
              <a:t>Guess Who Direct Bullying</a:t>
            </a:r>
            <a:r>
              <a:rPr lang="en-GB" dirty="0"/>
              <a:t> pre score between high/low </a:t>
            </a:r>
            <a:r>
              <a:rPr lang="en-GB" i="1" dirty="0"/>
              <a:t>victim</a:t>
            </a:r>
            <a:r>
              <a:rPr lang="en-GB" dirty="0"/>
              <a:t> </a:t>
            </a:r>
            <a:r>
              <a:rPr lang="en-GB" dirty="0" smtClean="0"/>
              <a:t>categories?</a:t>
            </a:r>
            <a:endParaRPr lang="en-GB" dirty="0"/>
          </a:p>
        </p:txBody>
      </p:sp>
    </p:spTree>
    <p:extLst>
      <p:ext uri="{BB962C8B-B14F-4D97-AF65-F5344CB8AC3E}">
        <p14:creationId xmlns:p14="http://schemas.microsoft.com/office/powerpoint/2010/main" val="1014837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91680" y="3861048"/>
            <a:ext cx="5814392" cy="1938992"/>
          </a:xfrm>
          <a:prstGeom prst="rect">
            <a:avLst/>
          </a:prstGeom>
        </p:spPr>
        <p:txBody>
          <a:bodyPr wrap="square">
            <a:spAutoFit/>
          </a:bodyPr>
          <a:lstStyle/>
          <a:p>
            <a:pPr>
              <a:spcAft>
                <a:spcPts val="0"/>
              </a:spcAft>
              <a:tabLst>
                <a:tab pos="1219200" algn="l"/>
              </a:tabLst>
            </a:pPr>
            <a:r>
              <a:rPr lang="en-GB" sz="2400" dirty="0">
                <a:latin typeface="Times New Roman" panose="02020603050405020304" pitchFamily="18" charset="0"/>
                <a:ea typeface="Times New Roman" panose="02020603050405020304" pitchFamily="18" charset="0"/>
              </a:rPr>
              <a:t>Distribution of peer-rated bullying behaviour in those peer-rated as victims (</a:t>
            </a:r>
            <a:r>
              <a:rPr lang="en-GB" sz="2400" i="1" dirty="0" err="1">
                <a:latin typeface="Times New Roman" panose="02020603050405020304" pitchFamily="18" charset="0"/>
                <a:ea typeface="Times New Roman" panose="02020603050405020304" pitchFamily="18" charset="0"/>
              </a:rPr>
              <a:t>Mdn</a:t>
            </a:r>
            <a:r>
              <a:rPr lang="en-GB" sz="2400" i="1" dirty="0">
                <a:latin typeface="Times New Roman" panose="02020603050405020304" pitchFamily="18" charset="0"/>
                <a:ea typeface="Times New Roman" panose="02020603050405020304" pitchFamily="18" charset="0"/>
              </a:rPr>
              <a:t> </a:t>
            </a:r>
            <a:r>
              <a:rPr lang="en-GB" sz="2400" dirty="0">
                <a:latin typeface="Times New Roman" panose="02020603050405020304" pitchFamily="18" charset="0"/>
                <a:ea typeface="Times New Roman" panose="02020603050405020304" pitchFamily="18" charset="0"/>
              </a:rPr>
              <a:t>= 38.40) </a:t>
            </a:r>
            <a:r>
              <a:rPr lang="en-GB" sz="2400" b="1" dirty="0">
                <a:latin typeface="Times New Roman" panose="02020603050405020304" pitchFamily="18" charset="0"/>
                <a:ea typeface="Times New Roman" panose="02020603050405020304" pitchFamily="18" charset="0"/>
              </a:rPr>
              <a:t>did significantly differ</a:t>
            </a:r>
            <a:r>
              <a:rPr lang="en-GB" sz="2400" dirty="0">
                <a:latin typeface="Times New Roman" panose="02020603050405020304" pitchFamily="18" charset="0"/>
                <a:ea typeface="Times New Roman" panose="02020603050405020304" pitchFamily="18" charset="0"/>
              </a:rPr>
              <a:t> from those not peer-rated as victims (</a:t>
            </a:r>
            <a:r>
              <a:rPr lang="en-GB" sz="2400" i="1" dirty="0" err="1">
                <a:latin typeface="Times New Roman" panose="02020603050405020304" pitchFamily="18" charset="0"/>
                <a:ea typeface="Times New Roman" panose="02020603050405020304" pitchFamily="18" charset="0"/>
              </a:rPr>
              <a:t>Mdn</a:t>
            </a:r>
            <a:r>
              <a:rPr lang="en-GB" sz="2400" i="1" dirty="0">
                <a:latin typeface="Times New Roman" panose="02020603050405020304" pitchFamily="18" charset="0"/>
                <a:ea typeface="Times New Roman" panose="02020603050405020304" pitchFamily="18" charset="0"/>
              </a:rPr>
              <a:t> </a:t>
            </a:r>
            <a:r>
              <a:rPr lang="en-GB" sz="2400" dirty="0">
                <a:latin typeface="Times New Roman" panose="02020603050405020304" pitchFamily="18" charset="0"/>
                <a:ea typeface="Times New Roman" panose="02020603050405020304" pitchFamily="18" charset="0"/>
              </a:rPr>
              <a:t>= 28.60), </a:t>
            </a:r>
            <a:r>
              <a:rPr lang="en-GB" sz="2400" i="1" dirty="0">
                <a:solidFill>
                  <a:srgbClr val="000000"/>
                </a:solidFill>
                <a:latin typeface="Times New Roman" panose="02020603050405020304" pitchFamily="18" charset="0"/>
                <a:ea typeface="Times New Roman" panose="02020603050405020304" pitchFamily="18" charset="0"/>
              </a:rPr>
              <a:t>U </a:t>
            </a:r>
            <a:r>
              <a:rPr lang="en-GB" sz="2400" dirty="0">
                <a:solidFill>
                  <a:srgbClr val="000000"/>
                </a:solidFill>
                <a:latin typeface="Times New Roman" panose="02020603050405020304" pitchFamily="18" charset="0"/>
                <a:ea typeface="Times New Roman" panose="02020603050405020304" pitchFamily="18" charset="0"/>
              </a:rPr>
              <a:t>= 372, </a:t>
            </a:r>
            <a:r>
              <a:rPr lang="en-GB" sz="2400" i="1" dirty="0">
                <a:solidFill>
                  <a:srgbClr val="000000"/>
                </a:solidFill>
                <a:latin typeface="Times New Roman" panose="02020603050405020304" pitchFamily="18" charset="0"/>
                <a:ea typeface="Times New Roman" panose="02020603050405020304" pitchFamily="18" charset="0"/>
              </a:rPr>
              <a:t>z </a:t>
            </a:r>
            <a:r>
              <a:rPr lang="en-GB" sz="2400" dirty="0">
                <a:solidFill>
                  <a:srgbClr val="000000"/>
                </a:solidFill>
                <a:latin typeface="Times New Roman" panose="02020603050405020304" pitchFamily="18" charset="0"/>
                <a:ea typeface="Times New Roman" panose="02020603050405020304" pitchFamily="18" charset="0"/>
              </a:rPr>
              <a:t>= 2.704, </a:t>
            </a:r>
            <a:r>
              <a:rPr lang="en-GB" sz="2400" i="1" dirty="0">
                <a:solidFill>
                  <a:srgbClr val="000000"/>
                </a:solidFill>
                <a:latin typeface="Times New Roman" panose="02020603050405020304" pitchFamily="18" charset="0"/>
                <a:ea typeface="Times New Roman" panose="02020603050405020304" pitchFamily="18" charset="0"/>
              </a:rPr>
              <a:t>p </a:t>
            </a:r>
            <a:r>
              <a:rPr lang="en-GB" sz="2400" dirty="0">
                <a:solidFill>
                  <a:srgbClr val="000000"/>
                </a:solidFill>
                <a:latin typeface="Times New Roman" panose="02020603050405020304" pitchFamily="18" charset="0"/>
                <a:ea typeface="Times New Roman" panose="02020603050405020304" pitchFamily="18" charset="0"/>
              </a:rPr>
              <a:t>= .007, </a:t>
            </a:r>
            <a:r>
              <a:rPr lang="en-GB" sz="2400" i="1" dirty="0">
                <a:solidFill>
                  <a:srgbClr val="000000"/>
                </a:solidFill>
                <a:latin typeface="Times New Roman" panose="02020603050405020304" pitchFamily="18" charset="0"/>
                <a:ea typeface="Times New Roman" panose="02020603050405020304" pitchFamily="18" charset="0"/>
              </a:rPr>
              <a:t>r </a:t>
            </a:r>
            <a:r>
              <a:rPr lang="en-GB" sz="2400" dirty="0">
                <a:solidFill>
                  <a:srgbClr val="000000"/>
                </a:solidFill>
                <a:latin typeface="Times New Roman" panose="02020603050405020304" pitchFamily="18" charset="0"/>
                <a:ea typeface="Times New Roman" panose="02020603050405020304" pitchFamily="18" charset="0"/>
              </a:rPr>
              <a:t>= .40.</a:t>
            </a:r>
            <a:endParaRPr lang="en-GB" sz="2400" dirty="0">
              <a:effectLst/>
              <a:latin typeface="Times New Roman" panose="02020603050405020304" pitchFamily="18" charset="0"/>
              <a:ea typeface="Times New Roman" panose="02020603050405020304" pitchFamily="18" charset="0"/>
            </a:endParaRPr>
          </a:p>
        </p:txBody>
      </p:sp>
      <p:sp>
        <p:nvSpPr>
          <p:cNvPr id="4" name="Rectangle 3"/>
          <p:cNvSpPr/>
          <p:nvPr/>
        </p:nvSpPr>
        <p:spPr>
          <a:xfrm>
            <a:off x="1691680" y="1196752"/>
            <a:ext cx="5814392" cy="1938992"/>
          </a:xfrm>
          <a:prstGeom prst="rect">
            <a:avLst/>
          </a:prstGeom>
        </p:spPr>
        <p:txBody>
          <a:bodyPr wrap="square">
            <a:spAutoFit/>
          </a:bodyPr>
          <a:lstStyle/>
          <a:p>
            <a:pPr lvl="0" algn="just">
              <a:spcAft>
                <a:spcPts val="0"/>
              </a:spcAft>
            </a:pPr>
            <a:r>
              <a:rPr lang="en-GB" sz="2400" dirty="0">
                <a:latin typeface="Times New Roman" panose="02020603050405020304" pitchFamily="18" charset="0"/>
                <a:ea typeface="Times New Roman" panose="02020603050405020304" pitchFamily="18" charset="0"/>
                <a:cs typeface="Times New Roman" panose="02020603050405020304" pitchFamily="18" charset="0"/>
              </a:rPr>
              <a:t>The direct bullying scores are </a:t>
            </a:r>
            <a:r>
              <a:rPr lang="en-GB" sz="2400" b="1" dirty="0">
                <a:latin typeface="Times New Roman" panose="02020603050405020304" pitchFamily="18" charset="0"/>
                <a:ea typeface="Times New Roman" panose="02020603050405020304" pitchFamily="18" charset="0"/>
                <a:cs typeface="Times New Roman" panose="02020603050405020304" pitchFamily="18" charset="0"/>
              </a:rPr>
              <a:t>significantly different between</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the below group (</a:t>
            </a:r>
            <a:r>
              <a:rPr lang="en-GB" sz="2400" dirty="0" err="1">
                <a:latin typeface="Times New Roman" panose="02020603050405020304" pitchFamily="18" charset="0"/>
                <a:ea typeface="Times New Roman" panose="02020603050405020304" pitchFamily="18" charset="0"/>
                <a:cs typeface="Times New Roman" panose="02020603050405020304" pitchFamily="18" charset="0"/>
              </a:rPr>
              <a:t>Mdn</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 12.5) and the above group (</a:t>
            </a:r>
            <a:r>
              <a:rPr lang="en-GB" sz="2400" dirty="0" err="1">
                <a:latin typeface="Times New Roman" panose="02020603050405020304" pitchFamily="18" charset="0"/>
                <a:ea typeface="Times New Roman" panose="02020603050405020304" pitchFamily="18" charset="0"/>
                <a:cs typeface="Times New Roman" panose="02020603050405020304" pitchFamily="18" charset="0"/>
              </a:rPr>
              <a:t>Mdn</a:t>
            </a:r>
            <a:r>
              <a:rPr lang="en-GB" sz="2400" dirty="0">
                <a:latin typeface="Times New Roman" panose="02020603050405020304" pitchFamily="18" charset="0"/>
                <a:ea typeface="Times New Roman" panose="02020603050405020304" pitchFamily="18" charset="0"/>
                <a:cs typeface="Times New Roman" panose="02020603050405020304" pitchFamily="18" charset="0"/>
              </a:rPr>
              <a:t> = 35) statistically, U = 504, z = 5.74, p &lt;.001, r = .86.</a:t>
            </a:r>
            <a:endParaRPr lang="en-GB"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6498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528" y="2132856"/>
            <a:ext cx="8136904" cy="3065455"/>
          </a:xfrm>
          <a:prstGeom prst="rect">
            <a:avLst/>
          </a:prstGeom>
        </p:spPr>
        <p:txBody>
          <a:bodyPr wrap="square">
            <a:spAutoFit/>
          </a:bodyPr>
          <a:lstStyle/>
          <a:p>
            <a:pPr marL="228600">
              <a:lnSpc>
                <a:spcPct val="115000"/>
              </a:lnSpc>
              <a:spcAft>
                <a:spcPts val="0"/>
              </a:spcAft>
            </a:pPr>
            <a:r>
              <a:rPr lang="en-GB" sz="2800" dirty="0">
                <a:latin typeface="Times New Roman" panose="02020603050405020304" pitchFamily="18" charset="0"/>
                <a:ea typeface="Calibri" panose="020F0502020204030204" pitchFamily="34" charset="0"/>
                <a:cs typeface="Times New Roman" panose="02020603050405020304" pitchFamily="18" charset="0"/>
              </a:rPr>
              <a:t>(Looking more closely at the results of the analysis, the data suggests that children who were placed in the high victim category of bullying were rated higher on the Guess Who Direct Bullying pre-intervention measure. This suggests that </a:t>
            </a:r>
            <a:r>
              <a:rPr lang="en-GB" sz="2800" b="1" dirty="0">
                <a:latin typeface="Times New Roman" panose="02020603050405020304" pitchFamily="18" charset="0"/>
                <a:ea typeface="Calibri" panose="020F0502020204030204" pitchFamily="34" charset="0"/>
                <a:cs typeface="Times New Roman" panose="02020603050405020304" pitchFamily="18" charset="0"/>
              </a:rPr>
              <a:t>if you are a victim of bullying, you may be more likely to bully others</a:t>
            </a:r>
            <a:r>
              <a:rPr lang="en-GB" sz="2800" dirty="0">
                <a:latin typeface="Times New Roman" panose="02020603050405020304" pitchFamily="18" charset="0"/>
                <a:ea typeface="Calibri" panose="020F0502020204030204" pitchFamily="34" charset="0"/>
                <a:cs typeface="Times New Roman" panose="02020603050405020304" pitchFamily="18" charset="0"/>
              </a:rPr>
              <a:t>).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9655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052736"/>
            <a:ext cx="5299868" cy="424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5805264"/>
            <a:ext cx="8448972" cy="707886"/>
          </a:xfrm>
          <a:prstGeom prst="rect">
            <a:avLst/>
          </a:prstGeom>
          <a:noFill/>
        </p:spPr>
        <p:txBody>
          <a:bodyPr wrap="square" rtlCol="0">
            <a:spAutoFit/>
          </a:bodyPr>
          <a:lstStyle/>
          <a:p>
            <a:r>
              <a:rPr lang="en-GB" sz="2000" dirty="0" smtClean="0"/>
              <a:t>Participants with a “victim” score above the median had higher “bully” ratings than those below the median (</a:t>
            </a:r>
            <a:r>
              <a:rPr lang="en-GB" sz="2000" i="1" dirty="0" smtClean="0"/>
              <a:t>U</a:t>
            </a:r>
            <a:r>
              <a:rPr lang="en-GB" sz="2000" dirty="0" smtClean="0"/>
              <a:t> = 372, </a:t>
            </a:r>
            <a:r>
              <a:rPr lang="en-GB" sz="2000" i="1" dirty="0" smtClean="0"/>
              <a:t>z</a:t>
            </a:r>
            <a:r>
              <a:rPr lang="en-GB" sz="2000" dirty="0" smtClean="0"/>
              <a:t> = 2.7, </a:t>
            </a:r>
            <a:r>
              <a:rPr lang="en-GB" sz="2000" i="1" dirty="0" smtClean="0"/>
              <a:t>p</a:t>
            </a:r>
            <a:r>
              <a:rPr lang="en-GB" sz="2000" dirty="0" smtClean="0"/>
              <a:t> = .007, </a:t>
            </a:r>
            <a:r>
              <a:rPr lang="en-GB" sz="2000" i="1" dirty="0" smtClean="0"/>
              <a:t>r</a:t>
            </a:r>
            <a:r>
              <a:rPr lang="en-GB" sz="2000" dirty="0" smtClean="0"/>
              <a:t> = .40).</a:t>
            </a:r>
            <a:endParaRPr lang="en-GB" sz="2000" dirty="0"/>
          </a:p>
        </p:txBody>
      </p:sp>
    </p:spTree>
    <p:extLst>
      <p:ext uri="{BB962C8B-B14F-4D97-AF65-F5344CB8AC3E}">
        <p14:creationId xmlns:p14="http://schemas.microsoft.com/office/powerpoint/2010/main" val="15291386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1916832"/>
            <a:ext cx="7344816" cy="3416320"/>
          </a:xfrm>
          <a:prstGeom prst="rect">
            <a:avLst/>
          </a:prstGeom>
        </p:spPr>
        <p:txBody>
          <a:bodyPr wrap="square">
            <a:spAutoFit/>
          </a:bodyPr>
          <a:lstStyle/>
          <a:p>
            <a:r>
              <a:rPr lang="en-GB" sz="3600" dirty="0"/>
              <a:t>“</a:t>
            </a:r>
            <a:r>
              <a:rPr lang="en-GB" sz="3600" dirty="0">
                <a:solidFill>
                  <a:schemeClr val="accent6">
                    <a:lumMod val="75000"/>
                    <a:lumOff val="25000"/>
                  </a:schemeClr>
                </a:solidFill>
              </a:rPr>
              <a:t>The term nonparametric</a:t>
            </a:r>
            <a:r>
              <a:rPr lang="en-GB" sz="3600" dirty="0"/>
              <a:t> may have some historical significance and meaning for theoretical statisticians, but it </a:t>
            </a:r>
            <a:r>
              <a:rPr lang="en-GB" sz="3600" dirty="0">
                <a:solidFill>
                  <a:schemeClr val="accent6">
                    <a:lumMod val="75000"/>
                    <a:lumOff val="25000"/>
                  </a:schemeClr>
                </a:solidFill>
              </a:rPr>
              <a:t>only serves to confuse applied statisticians</a:t>
            </a:r>
            <a:r>
              <a:rPr lang="en-GB" sz="3600" dirty="0" smtClean="0"/>
              <a:t>.”</a:t>
            </a:r>
          </a:p>
          <a:p>
            <a:r>
              <a:rPr lang="en-GB" sz="3600" b="1" dirty="0"/>
              <a:t>(</a:t>
            </a:r>
            <a:r>
              <a:rPr lang="en-GB" sz="3600" b="1" dirty="0" err="1" smtClean="0"/>
              <a:t>Noether</a:t>
            </a:r>
            <a:r>
              <a:rPr lang="en-GB" sz="3600" b="1" dirty="0" smtClean="0"/>
              <a:t>, 1984</a:t>
            </a:r>
            <a:r>
              <a:rPr lang="en-GB" sz="3600" b="1" dirty="0"/>
              <a:t>)</a:t>
            </a:r>
          </a:p>
        </p:txBody>
      </p:sp>
    </p:spTree>
    <p:extLst>
      <p:ext uri="{BB962C8B-B14F-4D97-AF65-F5344CB8AC3E}">
        <p14:creationId xmlns:p14="http://schemas.microsoft.com/office/powerpoint/2010/main" val="3748155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36132" y="980728"/>
            <a:ext cx="6492342" cy="5256584"/>
          </a:xfrm>
          <a:prstGeom prst="rect">
            <a:avLst/>
          </a:prstGeom>
        </p:spPr>
      </p:pic>
      <p:cxnSp>
        <p:nvCxnSpPr>
          <p:cNvPr id="3" name="Straight Connector 2"/>
          <p:cNvCxnSpPr/>
          <p:nvPr/>
        </p:nvCxnSpPr>
        <p:spPr>
          <a:xfrm>
            <a:off x="899592" y="2276872"/>
            <a:ext cx="2160240"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923928" y="1916832"/>
            <a:ext cx="2448272"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627784" y="2714400"/>
            <a:ext cx="1152128" cy="0"/>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64612" y="3022218"/>
            <a:ext cx="2721955" cy="954107"/>
          </a:xfrm>
          <a:prstGeom prst="rect">
            <a:avLst/>
          </a:prstGeom>
          <a:noFill/>
        </p:spPr>
        <p:txBody>
          <a:bodyPr wrap="square" rtlCol="0">
            <a:spAutoFit/>
          </a:bodyPr>
          <a:lstStyle/>
          <a:p>
            <a:r>
              <a:rPr lang="en-GB" sz="2800" dirty="0" smtClean="0">
                <a:solidFill>
                  <a:srgbClr val="FF0000"/>
                </a:solidFill>
              </a:rPr>
              <a:t>Hmmm okay… but not always!</a:t>
            </a:r>
            <a:endParaRPr lang="en-GB" sz="2800" dirty="0">
              <a:solidFill>
                <a:srgbClr val="FF0000"/>
              </a:solidFill>
            </a:endParaRPr>
          </a:p>
        </p:txBody>
      </p:sp>
      <p:sp>
        <p:nvSpPr>
          <p:cNvPr id="8" name="Freeform 7"/>
          <p:cNvSpPr/>
          <p:nvPr/>
        </p:nvSpPr>
        <p:spPr>
          <a:xfrm>
            <a:off x="3939447" y="2714400"/>
            <a:ext cx="2759356" cy="307818"/>
          </a:xfrm>
          <a:custGeom>
            <a:avLst/>
            <a:gdLst>
              <a:gd name="connsiteX0" fmla="*/ 2372008 w 2372008"/>
              <a:gd name="connsiteY0" fmla="*/ 307818 h 307818"/>
              <a:gd name="connsiteX1" fmla="*/ 2109457 w 2372008"/>
              <a:gd name="connsiteY1" fmla="*/ 99588 h 307818"/>
              <a:gd name="connsiteX2" fmla="*/ 1928388 w 2372008"/>
              <a:gd name="connsiteY2" fmla="*/ 54321 h 307818"/>
              <a:gd name="connsiteX3" fmla="*/ 1620570 w 2372008"/>
              <a:gd name="connsiteY3" fmla="*/ 54321 h 307818"/>
              <a:gd name="connsiteX4" fmla="*/ 679010 w 2372008"/>
              <a:gd name="connsiteY4" fmla="*/ 63375 h 307818"/>
              <a:gd name="connsiteX5" fmla="*/ 0 w 2372008"/>
              <a:gd name="connsiteY5" fmla="*/ 0 h 307818"/>
              <a:gd name="connsiteX0" fmla="*/ 2372008 w 2372008"/>
              <a:gd name="connsiteY0" fmla="*/ 307818 h 307818"/>
              <a:gd name="connsiteX1" fmla="*/ 2101674 w 2372008"/>
              <a:gd name="connsiteY1" fmla="*/ 162962 h 307818"/>
              <a:gd name="connsiteX2" fmla="*/ 1928388 w 2372008"/>
              <a:gd name="connsiteY2" fmla="*/ 54321 h 307818"/>
              <a:gd name="connsiteX3" fmla="*/ 1620570 w 2372008"/>
              <a:gd name="connsiteY3" fmla="*/ 54321 h 307818"/>
              <a:gd name="connsiteX4" fmla="*/ 679010 w 2372008"/>
              <a:gd name="connsiteY4" fmla="*/ 63375 h 307818"/>
              <a:gd name="connsiteX5" fmla="*/ 0 w 2372008"/>
              <a:gd name="connsiteY5" fmla="*/ 0 h 307818"/>
              <a:gd name="connsiteX0" fmla="*/ 2372008 w 2372008"/>
              <a:gd name="connsiteY0" fmla="*/ 307818 h 307818"/>
              <a:gd name="connsiteX1" fmla="*/ 2101674 w 2372008"/>
              <a:gd name="connsiteY1" fmla="*/ 162962 h 307818"/>
              <a:gd name="connsiteX2" fmla="*/ 1881692 w 2372008"/>
              <a:gd name="connsiteY2" fmla="*/ 90535 h 307818"/>
              <a:gd name="connsiteX3" fmla="*/ 1620570 w 2372008"/>
              <a:gd name="connsiteY3" fmla="*/ 54321 h 307818"/>
              <a:gd name="connsiteX4" fmla="*/ 679010 w 2372008"/>
              <a:gd name="connsiteY4" fmla="*/ 63375 h 307818"/>
              <a:gd name="connsiteX5" fmla="*/ 0 w 2372008"/>
              <a:gd name="connsiteY5" fmla="*/ 0 h 307818"/>
              <a:gd name="connsiteX0" fmla="*/ 2372008 w 2372008"/>
              <a:gd name="connsiteY0" fmla="*/ 307818 h 307818"/>
              <a:gd name="connsiteX1" fmla="*/ 2101674 w 2372008"/>
              <a:gd name="connsiteY1" fmla="*/ 162962 h 307818"/>
              <a:gd name="connsiteX2" fmla="*/ 1881692 w 2372008"/>
              <a:gd name="connsiteY2" fmla="*/ 90535 h 307818"/>
              <a:gd name="connsiteX3" fmla="*/ 1519397 w 2372008"/>
              <a:gd name="connsiteY3" fmla="*/ 72428 h 307818"/>
              <a:gd name="connsiteX4" fmla="*/ 679010 w 2372008"/>
              <a:gd name="connsiteY4" fmla="*/ 63375 h 307818"/>
              <a:gd name="connsiteX5" fmla="*/ 0 w 2372008"/>
              <a:gd name="connsiteY5" fmla="*/ 0 h 307818"/>
              <a:gd name="connsiteX0" fmla="*/ 2372008 w 2372008"/>
              <a:gd name="connsiteY0" fmla="*/ 307818 h 307818"/>
              <a:gd name="connsiteX1" fmla="*/ 2101674 w 2372008"/>
              <a:gd name="connsiteY1" fmla="*/ 162962 h 307818"/>
              <a:gd name="connsiteX2" fmla="*/ 1881692 w 2372008"/>
              <a:gd name="connsiteY2" fmla="*/ 90535 h 307818"/>
              <a:gd name="connsiteX3" fmla="*/ 1519397 w 2372008"/>
              <a:gd name="connsiteY3" fmla="*/ 72428 h 307818"/>
              <a:gd name="connsiteX4" fmla="*/ 686793 w 2372008"/>
              <a:gd name="connsiteY4" fmla="*/ 9055 h 307818"/>
              <a:gd name="connsiteX5" fmla="*/ 0 w 2372008"/>
              <a:gd name="connsiteY5" fmla="*/ 0 h 307818"/>
              <a:gd name="connsiteX0" fmla="*/ 2372008 w 2372008"/>
              <a:gd name="connsiteY0" fmla="*/ 307818 h 307818"/>
              <a:gd name="connsiteX1" fmla="*/ 2101674 w 2372008"/>
              <a:gd name="connsiteY1" fmla="*/ 162962 h 307818"/>
              <a:gd name="connsiteX2" fmla="*/ 1881692 w 2372008"/>
              <a:gd name="connsiteY2" fmla="*/ 90535 h 307818"/>
              <a:gd name="connsiteX3" fmla="*/ 1511615 w 2372008"/>
              <a:gd name="connsiteY3" fmla="*/ 54321 h 307818"/>
              <a:gd name="connsiteX4" fmla="*/ 686793 w 2372008"/>
              <a:gd name="connsiteY4" fmla="*/ 9055 h 307818"/>
              <a:gd name="connsiteX5" fmla="*/ 0 w 2372008"/>
              <a:gd name="connsiteY5" fmla="*/ 0 h 30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008" h="307818">
                <a:moveTo>
                  <a:pt x="2372008" y="307818"/>
                </a:moveTo>
                <a:cubicBezTo>
                  <a:pt x="2277701" y="224827"/>
                  <a:pt x="2183393" y="199176"/>
                  <a:pt x="2101674" y="162962"/>
                </a:cubicBezTo>
                <a:cubicBezTo>
                  <a:pt x="2019955" y="126748"/>
                  <a:pt x="1980035" y="108642"/>
                  <a:pt x="1881692" y="90535"/>
                </a:cubicBezTo>
                <a:cubicBezTo>
                  <a:pt x="1783349" y="72428"/>
                  <a:pt x="1710765" y="67901"/>
                  <a:pt x="1511615" y="54321"/>
                </a:cubicBezTo>
                <a:cubicBezTo>
                  <a:pt x="1312465" y="40741"/>
                  <a:pt x="956888" y="18108"/>
                  <a:pt x="686793" y="9055"/>
                </a:cubicBezTo>
                <a:cubicBezTo>
                  <a:pt x="416698" y="1"/>
                  <a:pt x="204457" y="27160"/>
                  <a:pt x="0" y="0"/>
                </a:cubicBezTo>
              </a:path>
            </a:pathLst>
          </a:custGeom>
          <a:noFill/>
          <a:ln w="5080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3601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76" y="620688"/>
            <a:ext cx="8489950" cy="1296988"/>
          </a:xfrm>
        </p:spPr>
        <p:txBody>
          <a:bodyPr/>
          <a:lstStyle/>
          <a:p>
            <a:r>
              <a:rPr lang="en-GB" dirty="0" smtClean="0"/>
              <a:t>Another…</a:t>
            </a:r>
            <a:endParaRPr lang="en-GB" dirty="0"/>
          </a:p>
        </p:txBody>
      </p:sp>
      <p:pic>
        <p:nvPicPr>
          <p:cNvPr id="4" name="Picture 3"/>
          <p:cNvPicPr>
            <a:picLocks noChangeAspect="1"/>
          </p:cNvPicPr>
          <p:nvPr/>
        </p:nvPicPr>
        <p:blipFill rotWithShape="1">
          <a:blip r:embed="rId2"/>
          <a:srcRect t="20752"/>
          <a:stretch/>
        </p:blipFill>
        <p:spPr>
          <a:xfrm>
            <a:off x="100576" y="2132856"/>
            <a:ext cx="9026576" cy="3024097"/>
          </a:xfrm>
          <a:prstGeom prst="rect">
            <a:avLst/>
          </a:prstGeom>
        </p:spPr>
      </p:pic>
    </p:spTree>
    <p:extLst>
      <p:ext uri="{BB962C8B-B14F-4D97-AF65-F5344CB8AC3E}">
        <p14:creationId xmlns:p14="http://schemas.microsoft.com/office/powerpoint/2010/main" val="2080976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832" y="1693496"/>
            <a:ext cx="7944336" cy="3471006"/>
          </a:xfrm>
          <a:prstGeom prst="rect">
            <a:avLst/>
          </a:prstGeom>
        </p:spPr>
      </p:pic>
    </p:spTree>
    <p:extLst>
      <p:ext uri="{BB962C8B-B14F-4D97-AF65-F5344CB8AC3E}">
        <p14:creationId xmlns:p14="http://schemas.microsoft.com/office/powerpoint/2010/main" val="2803789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8084" y="908720"/>
            <a:ext cx="8367831" cy="4242955"/>
          </a:xfrm>
          <a:prstGeom prst="rect">
            <a:avLst/>
          </a:prstGeom>
        </p:spPr>
      </p:pic>
      <p:sp>
        <p:nvSpPr>
          <p:cNvPr id="4" name="Rectangle 3"/>
          <p:cNvSpPr/>
          <p:nvPr/>
        </p:nvSpPr>
        <p:spPr>
          <a:xfrm>
            <a:off x="503547" y="5445224"/>
            <a:ext cx="8136904" cy="1200329"/>
          </a:xfrm>
          <a:prstGeom prst="rect">
            <a:avLst/>
          </a:prstGeom>
        </p:spPr>
        <p:txBody>
          <a:bodyPr wrap="square">
            <a:spAutoFit/>
          </a:bodyPr>
          <a:lstStyle/>
          <a:p>
            <a:pPr marL="304800" indent="-304800"/>
            <a:r>
              <a:rPr lang="en-GB" dirty="0">
                <a:solidFill>
                  <a:schemeClr val="tx2">
                    <a:lumMod val="60000"/>
                    <a:lumOff val="40000"/>
                  </a:schemeClr>
                </a:solidFill>
              </a:rPr>
              <a:t>McClelland, M. M., </a:t>
            </a:r>
            <a:r>
              <a:rPr lang="en-GB" dirty="0" err="1">
                <a:solidFill>
                  <a:schemeClr val="tx2">
                    <a:lumMod val="60000"/>
                    <a:lumOff val="40000"/>
                  </a:schemeClr>
                </a:solidFill>
              </a:rPr>
              <a:t>Acock</a:t>
            </a:r>
            <a:r>
              <a:rPr lang="en-GB" dirty="0">
                <a:solidFill>
                  <a:schemeClr val="tx2">
                    <a:lumMod val="60000"/>
                    <a:lumOff val="40000"/>
                  </a:schemeClr>
                </a:solidFill>
              </a:rPr>
              <a:t>, A. C., </a:t>
            </a:r>
            <a:r>
              <a:rPr lang="en-GB" dirty="0" err="1">
                <a:solidFill>
                  <a:schemeClr val="tx2">
                    <a:lumMod val="60000"/>
                    <a:lumOff val="40000"/>
                  </a:schemeClr>
                </a:solidFill>
              </a:rPr>
              <a:t>Piccinin</a:t>
            </a:r>
            <a:r>
              <a:rPr lang="en-GB" dirty="0">
                <a:solidFill>
                  <a:schemeClr val="tx2">
                    <a:lumMod val="60000"/>
                    <a:lumOff val="40000"/>
                  </a:schemeClr>
                </a:solidFill>
              </a:rPr>
              <a:t>, A., Rhea, S. A., &amp; Stallings, M. C. (2013). Relations between preschool attention span-persistence and age 25 educational outcomes. </a:t>
            </a:r>
            <a:r>
              <a:rPr lang="en-GB" i="1" dirty="0">
                <a:solidFill>
                  <a:schemeClr val="tx2">
                    <a:lumMod val="60000"/>
                    <a:lumOff val="40000"/>
                  </a:schemeClr>
                </a:solidFill>
              </a:rPr>
              <a:t>Early Childhood Research Quarterly</a:t>
            </a:r>
            <a:r>
              <a:rPr lang="en-GB" dirty="0">
                <a:solidFill>
                  <a:schemeClr val="tx2">
                    <a:lumMod val="60000"/>
                    <a:lumOff val="40000"/>
                  </a:schemeClr>
                </a:solidFill>
              </a:rPr>
              <a:t>, </a:t>
            </a:r>
            <a:r>
              <a:rPr lang="en-GB" i="1" dirty="0">
                <a:solidFill>
                  <a:schemeClr val="tx2">
                    <a:lumMod val="60000"/>
                    <a:lumOff val="40000"/>
                  </a:schemeClr>
                </a:solidFill>
              </a:rPr>
              <a:t>28</a:t>
            </a:r>
            <a:r>
              <a:rPr lang="en-GB" dirty="0">
                <a:solidFill>
                  <a:schemeClr val="tx2">
                    <a:lumMod val="60000"/>
                    <a:lumOff val="40000"/>
                  </a:schemeClr>
                </a:solidFill>
              </a:rPr>
              <a:t>, 314–324</a:t>
            </a:r>
            <a:r>
              <a:rPr lang="en-GB" dirty="0" smtClean="0">
                <a:solidFill>
                  <a:schemeClr val="tx2">
                    <a:lumMod val="60000"/>
                    <a:lumOff val="40000"/>
                  </a:schemeClr>
                </a:solidFill>
              </a:rPr>
              <a:t>.</a:t>
            </a:r>
            <a:endParaRPr lang="en-GB" dirty="0">
              <a:solidFill>
                <a:schemeClr val="tx2">
                  <a:lumMod val="60000"/>
                  <a:lumOff val="40000"/>
                </a:schemeClr>
              </a:solidFill>
              <a:effectLst/>
            </a:endParaRPr>
          </a:p>
        </p:txBody>
      </p:sp>
    </p:spTree>
    <p:extLst>
      <p:ext uri="{BB962C8B-B14F-4D97-AF65-F5344CB8AC3E}">
        <p14:creationId xmlns:p14="http://schemas.microsoft.com/office/powerpoint/2010/main" val="41967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0984" y="764704"/>
            <a:ext cx="8943016" cy="2112862"/>
          </a:xfrm>
          <a:prstGeom prst="rect">
            <a:avLst/>
          </a:prstGeom>
        </p:spPr>
      </p:pic>
      <p:pic>
        <p:nvPicPr>
          <p:cNvPr id="4" name="Picture 3"/>
          <p:cNvPicPr>
            <a:picLocks noChangeAspect="1"/>
          </p:cNvPicPr>
          <p:nvPr/>
        </p:nvPicPr>
        <p:blipFill>
          <a:blip r:embed="rId3"/>
          <a:stretch>
            <a:fillRect/>
          </a:stretch>
        </p:blipFill>
        <p:spPr>
          <a:xfrm>
            <a:off x="-4138" y="3645024"/>
            <a:ext cx="8943016" cy="2880320"/>
          </a:xfrm>
          <a:prstGeom prst="rect">
            <a:avLst/>
          </a:prstGeom>
        </p:spPr>
      </p:pic>
      <p:sp>
        <p:nvSpPr>
          <p:cNvPr id="5" name="Rectangle 4"/>
          <p:cNvSpPr/>
          <p:nvPr/>
        </p:nvSpPr>
        <p:spPr>
          <a:xfrm>
            <a:off x="7596336" y="2452190"/>
            <a:ext cx="851515" cy="335756"/>
          </a:xfrm>
          <a:prstGeom prst="rect">
            <a:avLst/>
          </a:prstGeom>
        </p:spPr>
        <p:txBody>
          <a:bodyPr wrap="none">
            <a:spAutoFit/>
          </a:bodyPr>
          <a:lstStyle/>
          <a:p>
            <a:r>
              <a:rPr lang="en-GB" dirty="0" smtClean="0"/>
              <a:t>(1947)</a:t>
            </a:r>
            <a:endParaRPr lang="en-GB" dirty="0"/>
          </a:p>
        </p:txBody>
      </p:sp>
    </p:spTree>
    <p:extLst>
      <p:ext uri="{BB962C8B-B14F-4D97-AF65-F5344CB8AC3E}">
        <p14:creationId xmlns:p14="http://schemas.microsoft.com/office/powerpoint/2010/main" val="598726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1560" y="836711"/>
            <a:ext cx="7848872" cy="5574301"/>
          </a:xfrm>
          <a:prstGeom prst="rect">
            <a:avLst/>
          </a:prstGeom>
        </p:spPr>
      </p:pic>
    </p:spTree>
    <p:extLst>
      <p:ext uri="{BB962C8B-B14F-4D97-AF65-F5344CB8AC3E}">
        <p14:creationId xmlns:p14="http://schemas.microsoft.com/office/powerpoint/2010/main" val="4127884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Power analysis</a:t>
            </a:r>
            <a:endParaRPr lang="en-GB" dirty="0"/>
          </a:p>
        </p:txBody>
      </p:sp>
      <p:sp>
        <p:nvSpPr>
          <p:cNvPr id="6" name="Text Placeholder 5"/>
          <p:cNvSpPr>
            <a:spLocks noGrp="1"/>
          </p:cNvSpPr>
          <p:nvPr>
            <p:ph type="body" idx="1"/>
          </p:nvPr>
        </p:nvSpPr>
        <p:spPr/>
        <p:txBody>
          <a:bodyPr/>
          <a:lstStyle/>
          <a:p>
            <a:endParaRPr lang="en-GB"/>
          </a:p>
        </p:txBody>
      </p:sp>
    </p:spTree>
    <p:extLst>
      <p:ext uri="{BB962C8B-B14F-4D97-AF65-F5344CB8AC3E}">
        <p14:creationId xmlns:p14="http://schemas.microsoft.com/office/powerpoint/2010/main" val="33754424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http://upload.wikimedia.org/wikipedia/commons/4/4e/Pleiades_larg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253" b="6621"/>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p:cNvSpPr>
            <a:spLocks noChangeArrowheads="1"/>
          </p:cNvSpPr>
          <p:nvPr/>
        </p:nvSpPr>
        <p:spPr bwMode="auto">
          <a:xfrm>
            <a:off x="755576" y="1679901"/>
            <a:ext cx="7848872" cy="3570208"/>
          </a:xfrm>
          <a:prstGeom prst="rect">
            <a:avLst/>
          </a:prstGeom>
          <a:solidFill>
            <a:schemeClr val="tx1">
              <a:alpha val="6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latin typeface="Arial" charset="0"/>
                <a:cs typeface="Arial" charset="0"/>
              </a:rPr>
              <a:t>“An astronomer does not know the magnitude of new stars until </a:t>
            </a:r>
            <a:r>
              <a:rPr kumimoji="0" lang="en-US" altLang="en-US" sz="3200" b="0" i="0" u="none" strike="noStrike" cap="none" normalizeH="0" baseline="0" dirty="0" smtClean="0">
                <a:ln>
                  <a:noFill/>
                </a:ln>
                <a:solidFill>
                  <a:schemeClr val="bg1"/>
                </a:solidFill>
                <a:effectLst/>
                <a:latin typeface="Arial" charset="0"/>
                <a:cs typeface="Arial" charset="0"/>
              </a:rPr>
              <a:t>they have </a:t>
            </a:r>
            <a:r>
              <a:rPr kumimoji="0" lang="en-US" altLang="en-US" sz="3200" b="0" i="0" u="none" strike="noStrike" cap="none" normalizeH="0" baseline="0" dirty="0" smtClean="0">
                <a:ln>
                  <a:noFill/>
                </a:ln>
                <a:solidFill>
                  <a:schemeClr val="bg1"/>
                </a:solidFill>
                <a:effectLst/>
                <a:latin typeface="Arial" charset="0"/>
                <a:cs typeface="Arial" charset="0"/>
              </a:rPr>
              <a:t>found them, but the magnitude of star </a:t>
            </a:r>
            <a:r>
              <a:rPr kumimoji="0" lang="en-US" altLang="en-US" sz="3200" b="0" i="0" u="none" strike="noStrike" cap="none" normalizeH="0" baseline="0" dirty="0" smtClean="0">
                <a:ln>
                  <a:noFill/>
                </a:ln>
                <a:solidFill>
                  <a:schemeClr val="bg1"/>
                </a:solidFill>
                <a:effectLst/>
                <a:latin typeface="Arial" charset="0"/>
                <a:cs typeface="Arial" charset="0"/>
              </a:rPr>
              <a:t>they are </a:t>
            </a:r>
            <a:r>
              <a:rPr kumimoji="0" lang="en-US" altLang="en-US" sz="3200" b="0" i="0" u="none" strike="noStrike" cap="none" normalizeH="0" baseline="0" dirty="0" smtClean="0">
                <a:ln>
                  <a:noFill/>
                </a:ln>
                <a:solidFill>
                  <a:schemeClr val="bg1"/>
                </a:solidFill>
                <a:effectLst/>
                <a:latin typeface="Arial" charset="0"/>
                <a:cs typeface="Arial" charset="0"/>
              </a:rPr>
              <a:t>looking for determines how much </a:t>
            </a:r>
            <a:r>
              <a:rPr kumimoji="0" lang="en-US" altLang="en-US" sz="3200" b="0" i="0" u="none" strike="noStrike" cap="none" normalizeH="0" baseline="0" dirty="0" smtClean="0">
                <a:ln>
                  <a:noFill/>
                </a:ln>
                <a:solidFill>
                  <a:schemeClr val="bg1"/>
                </a:solidFill>
                <a:effectLst/>
                <a:latin typeface="Arial" charset="0"/>
                <a:cs typeface="Arial" charset="0"/>
              </a:rPr>
              <a:t>they have </a:t>
            </a:r>
            <a:r>
              <a:rPr kumimoji="0" lang="en-US" altLang="en-US" sz="3200" b="0" i="0" u="none" strike="noStrike" cap="none" normalizeH="0" baseline="0" dirty="0" smtClean="0">
                <a:ln>
                  <a:noFill/>
                </a:ln>
                <a:solidFill>
                  <a:schemeClr val="bg1"/>
                </a:solidFill>
                <a:effectLst/>
                <a:latin typeface="Arial" charset="0"/>
                <a:cs typeface="Arial" charset="0"/>
              </a:rPr>
              <a:t>to spend on a telescope.”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bg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bg1"/>
                </a:solidFill>
                <a:effectLst/>
                <a:latin typeface="Arial" charset="0"/>
                <a:cs typeface="Arial" charset="0"/>
              </a:rPr>
              <a:t>Senn, S. J. (2002)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chemeClr val="bg1"/>
                </a:solidFill>
                <a:effectLst/>
                <a:latin typeface="Arial" charset="0"/>
                <a:cs typeface="Arial" charset="0"/>
              </a:rPr>
              <a:t>BMJ</a:t>
            </a:r>
            <a:r>
              <a:rPr kumimoji="0" lang="en-US" altLang="en-US" sz="2000" b="0" i="0" u="none" strike="noStrike" cap="none" normalizeH="0" baseline="0" dirty="0" smtClean="0">
                <a:ln>
                  <a:noFill/>
                </a:ln>
                <a:solidFill>
                  <a:schemeClr val="bg1"/>
                </a:solidFill>
                <a:effectLst/>
                <a:latin typeface="Arial" charset="0"/>
                <a:cs typeface="Arial" charset="0"/>
              </a:rPr>
              <a:t>, </a:t>
            </a:r>
            <a:r>
              <a:rPr kumimoji="0" lang="en-US" altLang="en-US" sz="2000" b="0" i="1" u="none" strike="noStrike" cap="none" normalizeH="0" baseline="0" dirty="0" smtClean="0">
                <a:ln>
                  <a:noFill/>
                </a:ln>
                <a:solidFill>
                  <a:schemeClr val="bg1"/>
                </a:solidFill>
                <a:effectLst/>
                <a:latin typeface="Arial" charset="0"/>
                <a:cs typeface="Arial" charset="0"/>
              </a:rPr>
              <a:t>325</a:t>
            </a:r>
            <a:r>
              <a:rPr kumimoji="0" lang="en-US" altLang="en-US" sz="2000" b="0" i="0" u="none" strike="noStrike" cap="none" normalizeH="0" baseline="0" dirty="0" smtClean="0">
                <a:ln>
                  <a:noFill/>
                </a:ln>
                <a:solidFill>
                  <a:schemeClr val="bg1"/>
                </a:solidFill>
                <a:effectLst/>
                <a:latin typeface="Arial" charset="0"/>
                <a:cs typeface="Arial" charset="0"/>
              </a:rPr>
              <a:t>, 1304–1304</a:t>
            </a:r>
          </a:p>
        </p:txBody>
      </p:sp>
    </p:spTree>
    <p:extLst>
      <p:ext uri="{BB962C8B-B14F-4D97-AF65-F5344CB8AC3E}">
        <p14:creationId xmlns:p14="http://schemas.microsoft.com/office/powerpoint/2010/main" val="6879349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What’s power analysis about?</a:t>
            </a:r>
            <a:endParaRPr lang="en-GB" dirty="0"/>
          </a:p>
        </p:txBody>
      </p:sp>
      <p:sp>
        <p:nvSpPr>
          <p:cNvPr id="3" name="Content Placeholder 2"/>
          <p:cNvSpPr>
            <a:spLocks noGrp="1"/>
          </p:cNvSpPr>
          <p:nvPr>
            <p:ph idx="1"/>
          </p:nvPr>
        </p:nvSpPr>
        <p:spPr/>
        <p:txBody>
          <a:bodyPr/>
          <a:lstStyle/>
          <a:p>
            <a:r>
              <a:rPr lang="en-GB" dirty="0" smtClean="0"/>
              <a:t>Used to help decide your </a:t>
            </a:r>
            <a:r>
              <a:rPr lang="en-GB" dirty="0" smtClean="0">
                <a:solidFill>
                  <a:schemeClr val="tx2">
                    <a:lumMod val="60000"/>
                    <a:lumOff val="40000"/>
                  </a:schemeClr>
                </a:solidFill>
              </a:rPr>
              <a:t>sample size</a:t>
            </a:r>
          </a:p>
          <a:p>
            <a:r>
              <a:rPr lang="en-GB" dirty="0" smtClean="0"/>
              <a:t>Derived from the </a:t>
            </a:r>
            <a:r>
              <a:rPr lang="en-GB" dirty="0" smtClean="0">
                <a:solidFill>
                  <a:schemeClr val="tx2">
                    <a:lumMod val="60000"/>
                    <a:lumOff val="40000"/>
                  </a:schemeClr>
                </a:solidFill>
              </a:rPr>
              <a:t>effect size </a:t>
            </a:r>
            <a:r>
              <a:rPr lang="en-GB" dirty="0" smtClean="0"/>
              <a:t>you </a:t>
            </a:r>
            <a:r>
              <a:rPr lang="en-GB" dirty="0" smtClean="0">
                <a:solidFill>
                  <a:schemeClr val="tx2">
                    <a:lumMod val="60000"/>
                    <a:lumOff val="40000"/>
                  </a:schemeClr>
                </a:solidFill>
              </a:rPr>
              <a:t>hope to find</a:t>
            </a:r>
          </a:p>
          <a:p>
            <a:r>
              <a:rPr lang="en-GB" dirty="0" smtClean="0"/>
              <a:t>And the </a:t>
            </a:r>
            <a:r>
              <a:rPr lang="en-GB" dirty="0" smtClean="0">
                <a:solidFill>
                  <a:schemeClr val="tx2">
                    <a:lumMod val="60000"/>
                    <a:lumOff val="40000"/>
                  </a:schemeClr>
                </a:solidFill>
              </a:rPr>
              <a:t>power</a:t>
            </a:r>
            <a:r>
              <a:rPr lang="en-GB" dirty="0" smtClean="0"/>
              <a:t> of your study:</a:t>
            </a:r>
          </a:p>
          <a:p>
            <a:pPr lvl="1"/>
            <a:r>
              <a:rPr lang="en-GB" dirty="0" smtClean="0"/>
              <a:t>how sure you want to be of finding something if it’s out there to be found, i.e., how risk aversive you are!</a:t>
            </a:r>
          </a:p>
          <a:p>
            <a:pPr lvl="1"/>
            <a:r>
              <a:rPr lang="en-GB" dirty="0" smtClean="0"/>
              <a:t>Low power = big gamble</a:t>
            </a:r>
          </a:p>
          <a:p>
            <a:r>
              <a:rPr lang="en-GB" dirty="0" smtClean="0"/>
              <a:t>First we need to know about effect size…</a:t>
            </a:r>
          </a:p>
        </p:txBody>
      </p:sp>
    </p:spTree>
    <p:extLst>
      <p:ext uri="{BB962C8B-B14F-4D97-AF65-F5344CB8AC3E}">
        <p14:creationId xmlns:p14="http://schemas.microsoft.com/office/powerpoint/2010/main" val="36415784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679056" cy="1296988"/>
          </a:xfrm>
        </p:spPr>
        <p:txBody>
          <a:bodyPr/>
          <a:lstStyle/>
          <a:p>
            <a:r>
              <a:rPr lang="en-GB" sz="2800" dirty="0" smtClean="0"/>
              <a:t>Made up example of a </a:t>
            </a:r>
            <a:r>
              <a:rPr lang="en-GB" sz="2800" i="1" u="sng" dirty="0" smtClean="0"/>
              <a:t>simple effect size</a:t>
            </a:r>
            <a:r>
              <a:rPr lang="en-GB" sz="2800" dirty="0" smtClean="0"/>
              <a:t>: effect of mindfulness training on vertical jump height</a:t>
            </a:r>
            <a:endParaRPr lang="en-GB" sz="28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303" y="2168216"/>
            <a:ext cx="5645977" cy="4285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732240" y="2996952"/>
            <a:ext cx="2016224" cy="1477328"/>
          </a:xfrm>
          <a:prstGeom prst="rect">
            <a:avLst/>
          </a:prstGeom>
          <a:solidFill>
            <a:schemeClr val="bg1"/>
          </a:solidFill>
          <a:ln>
            <a:solidFill>
              <a:schemeClr val="tx2">
                <a:lumMod val="60000"/>
                <a:lumOff val="40000"/>
              </a:schemeClr>
            </a:solidFill>
          </a:ln>
        </p:spPr>
        <p:txBody>
          <a:bodyPr wrap="square" rtlCol="0">
            <a:spAutoFit/>
          </a:bodyPr>
          <a:lstStyle/>
          <a:p>
            <a:r>
              <a:rPr lang="en-GB" dirty="0" smtClean="0">
                <a:solidFill>
                  <a:schemeClr val="tx2">
                    <a:lumMod val="60000"/>
                    <a:lumOff val="40000"/>
                  </a:schemeClr>
                </a:solidFill>
              </a:rPr>
              <a:t>This shows the </a:t>
            </a:r>
            <a:r>
              <a:rPr lang="en-GB" b="1" dirty="0" smtClean="0">
                <a:solidFill>
                  <a:schemeClr val="tx2">
                    <a:lumMod val="60000"/>
                    <a:lumOff val="40000"/>
                  </a:schemeClr>
                </a:solidFill>
              </a:rPr>
              <a:t>simple effect size</a:t>
            </a:r>
            <a:r>
              <a:rPr lang="en-GB" dirty="0" smtClean="0">
                <a:solidFill>
                  <a:schemeClr val="tx2">
                    <a:lumMod val="60000"/>
                    <a:lumOff val="40000"/>
                  </a:schemeClr>
                </a:solidFill>
              </a:rPr>
              <a:t>: average increase in jump height</a:t>
            </a:r>
          </a:p>
        </p:txBody>
      </p:sp>
    </p:spTree>
    <p:extLst>
      <p:ext uri="{BB962C8B-B14F-4D97-AF65-F5344CB8AC3E}">
        <p14:creationId xmlns:p14="http://schemas.microsoft.com/office/powerpoint/2010/main" val="25186893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679056" cy="1296988"/>
          </a:xfrm>
        </p:spPr>
        <p:txBody>
          <a:bodyPr/>
          <a:lstStyle/>
          <a:p>
            <a:r>
              <a:rPr lang="en-GB" sz="2800" dirty="0" smtClean="0"/>
              <a:t>Real example: trying to reduce </a:t>
            </a:r>
            <a:r>
              <a:rPr lang="en-GB" sz="2800" dirty="0"/>
              <a:t>school absences </a:t>
            </a:r>
            <a:r>
              <a:rPr lang="en-GB" sz="1800" dirty="0"/>
              <a:t>(</a:t>
            </a:r>
            <a:r>
              <a:rPr lang="en-GB" sz="1800" dirty="0" err="1"/>
              <a:t>Fantuzzo</a:t>
            </a:r>
            <a:r>
              <a:rPr lang="en-GB" sz="1800" dirty="0"/>
              <a:t>, Grim &amp; </a:t>
            </a:r>
            <a:r>
              <a:rPr lang="en-GB" sz="1800" dirty="0" err="1"/>
              <a:t>Hazan</a:t>
            </a:r>
            <a:r>
              <a:rPr lang="en-GB" sz="1800" dirty="0"/>
              <a:t>, 2005)</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132856"/>
            <a:ext cx="8527027"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34285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679056" cy="1296988"/>
          </a:xfrm>
        </p:spPr>
        <p:txBody>
          <a:bodyPr/>
          <a:lstStyle/>
          <a:p>
            <a:r>
              <a:rPr lang="en-GB" sz="2800" dirty="0" smtClean="0"/>
              <a:t>Real example: trying to reduce </a:t>
            </a:r>
            <a:r>
              <a:rPr lang="en-GB" sz="2800" dirty="0"/>
              <a:t>school absences </a:t>
            </a:r>
            <a:r>
              <a:rPr lang="en-GB" sz="1800" dirty="0"/>
              <a:t>(</a:t>
            </a:r>
            <a:r>
              <a:rPr lang="en-GB" sz="1800" dirty="0" err="1"/>
              <a:t>Fantuzzo</a:t>
            </a:r>
            <a:r>
              <a:rPr lang="en-GB" sz="1800" dirty="0"/>
              <a:t>, Grim &amp; </a:t>
            </a:r>
            <a:r>
              <a:rPr lang="en-GB" sz="1800" dirty="0" err="1"/>
              <a:t>Hazan</a:t>
            </a:r>
            <a:r>
              <a:rPr lang="en-GB" sz="1800" dirty="0"/>
              <a:t>, 2005)</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132856"/>
            <a:ext cx="8527027"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2051720" y="3068960"/>
            <a:ext cx="1152128" cy="504056"/>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1979712" y="2276872"/>
            <a:ext cx="1296144" cy="646331"/>
          </a:xfrm>
          <a:prstGeom prst="rect">
            <a:avLst/>
          </a:prstGeom>
          <a:solidFill>
            <a:schemeClr val="bg1"/>
          </a:solidFill>
          <a:ln>
            <a:solidFill>
              <a:schemeClr val="tx2">
                <a:lumMod val="60000"/>
                <a:lumOff val="40000"/>
              </a:schemeClr>
            </a:solidFill>
          </a:ln>
        </p:spPr>
        <p:txBody>
          <a:bodyPr wrap="square" rtlCol="0">
            <a:spAutoFit/>
          </a:bodyPr>
          <a:lstStyle/>
          <a:p>
            <a:r>
              <a:rPr lang="en-GB" dirty="0" smtClean="0">
                <a:solidFill>
                  <a:schemeClr val="tx2">
                    <a:lumMod val="60000"/>
                    <a:lumOff val="40000"/>
                  </a:schemeClr>
                </a:solidFill>
              </a:rPr>
              <a:t>Roughly equivalent</a:t>
            </a:r>
          </a:p>
        </p:txBody>
      </p:sp>
    </p:spTree>
    <p:extLst>
      <p:ext uri="{BB962C8B-B14F-4D97-AF65-F5344CB8AC3E}">
        <p14:creationId xmlns:p14="http://schemas.microsoft.com/office/powerpoint/2010/main" val="62309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And another</a:t>
            </a:r>
            <a:endParaRPr lang="en-GB" dirty="0"/>
          </a:p>
        </p:txBody>
      </p:sp>
      <p:sp>
        <p:nvSpPr>
          <p:cNvPr id="3" name="Rectangle 2"/>
          <p:cNvSpPr/>
          <p:nvPr/>
        </p:nvSpPr>
        <p:spPr>
          <a:xfrm>
            <a:off x="827584" y="2205038"/>
            <a:ext cx="7200800" cy="4056495"/>
          </a:xfrm>
          <a:prstGeom prst="rect">
            <a:avLst/>
          </a:prstGeom>
        </p:spPr>
        <p:txBody>
          <a:bodyPr wrap="square">
            <a:spAutoFit/>
          </a:bodyPr>
          <a:lstStyle/>
          <a:p>
            <a:pPr marL="457200">
              <a:lnSpc>
                <a:spcPct val="115000"/>
              </a:lnSpc>
              <a:spcAft>
                <a:spcPts val="1000"/>
              </a:spcAft>
            </a:pPr>
            <a:r>
              <a:rPr lang="en-GB" sz="2800" dirty="0">
                <a:latin typeface="Calibri" panose="020F0502020204030204" pitchFamily="34" charset="0"/>
                <a:ea typeface="Calibri" panose="020F0502020204030204" pitchFamily="34" charset="0"/>
                <a:cs typeface="Times New Roman" panose="02020603050405020304" pitchFamily="18" charset="0"/>
              </a:rPr>
              <a:t>I would expect the ‘direct bullying’ measure to be </a:t>
            </a:r>
            <a:r>
              <a:rPr lang="en-GB" sz="2800" b="1" dirty="0">
                <a:latin typeface="Calibri" panose="020F0502020204030204" pitchFamily="34" charset="0"/>
                <a:ea typeface="Calibri" panose="020F0502020204030204" pitchFamily="34" charset="0"/>
                <a:cs typeface="Times New Roman" panose="02020603050405020304" pitchFamily="18" charset="0"/>
              </a:rPr>
              <a:t>positively correlated </a:t>
            </a:r>
            <a:r>
              <a:rPr lang="en-GB" sz="2800" dirty="0">
                <a:latin typeface="Calibri" panose="020F0502020204030204" pitchFamily="34" charset="0"/>
                <a:ea typeface="Calibri" panose="020F0502020204030204" pitchFamily="34" charset="0"/>
                <a:cs typeface="Times New Roman" panose="02020603050405020304" pitchFamily="18" charset="0"/>
              </a:rPr>
              <a:t>with SDQ Self, Parent and Teacher report of behavioural difficulties (conduct) pre intervention and difficulties getting along with other children (peer difficulties) pre </a:t>
            </a:r>
            <a:r>
              <a:rPr lang="en-GB" sz="2800" dirty="0" smtClean="0">
                <a:latin typeface="Calibri" panose="020F0502020204030204" pitchFamily="34" charset="0"/>
                <a:ea typeface="Calibri" panose="020F0502020204030204" pitchFamily="34" charset="0"/>
                <a:cs typeface="Times New Roman" panose="02020603050405020304" pitchFamily="18" charset="0"/>
              </a:rPr>
              <a:t>intervention, </a:t>
            </a:r>
            <a:r>
              <a:rPr lang="en-GB" sz="2800" dirty="0">
                <a:latin typeface="Calibri" panose="020F0502020204030204" pitchFamily="34" charset="0"/>
                <a:ea typeface="Calibri" panose="020F0502020204030204" pitchFamily="34" charset="0"/>
                <a:cs typeface="Times New Roman" panose="02020603050405020304" pitchFamily="18" charset="0"/>
              </a:rPr>
              <a:t>and to be </a:t>
            </a:r>
            <a:r>
              <a:rPr lang="en-GB" sz="2800" b="1" dirty="0">
                <a:latin typeface="Calibri" panose="020F0502020204030204" pitchFamily="34" charset="0"/>
                <a:ea typeface="Calibri" panose="020F0502020204030204" pitchFamily="34" charset="0"/>
                <a:cs typeface="Times New Roman" panose="02020603050405020304" pitchFamily="18" charset="0"/>
              </a:rPr>
              <a:t>negatively correlated</a:t>
            </a:r>
            <a:r>
              <a:rPr lang="en-GB" sz="2800" dirty="0">
                <a:latin typeface="Calibri" panose="020F0502020204030204" pitchFamily="34" charset="0"/>
                <a:ea typeface="Calibri" panose="020F0502020204030204" pitchFamily="34" charset="0"/>
                <a:cs typeface="Times New Roman" panose="02020603050405020304" pitchFamily="18" charset="0"/>
              </a:rPr>
              <a:t> with kind and helpful behaviour (prosocial) pre intervention.</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4487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679056" cy="1296988"/>
          </a:xfrm>
        </p:spPr>
        <p:txBody>
          <a:bodyPr/>
          <a:lstStyle/>
          <a:p>
            <a:r>
              <a:rPr lang="en-GB" sz="2800" dirty="0" smtClean="0"/>
              <a:t>Real example: trying to reduce </a:t>
            </a:r>
            <a:r>
              <a:rPr lang="en-GB" sz="2800" dirty="0"/>
              <a:t>school absences </a:t>
            </a:r>
            <a:r>
              <a:rPr lang="en-GB" sz="1800" dirty="0"/>
              <a:t>(</a:t>
            </a:r>
            <a:r>
              <a:rPr lang="en-GB" sz="1800" dirty="0" err="1"/>
              <a:t>Fantuzzo</a:t>
            </a:r>
            <a:r>
              <a:rPr lang="en-GB" sz="1800" dirty="0"/>
              <a:t>, Grim &amp; </a:t>
            </a:r>
            <a:r>
              <a:rPr lang="en-GB" sz="1800" dirty="0" err="1"/>
              <a:t>Hazan</a:t>
            </a:r>
            <a:r>
              <a:rPr lang="en-GB" sz="1800" dirty="0"/>
              <a:t>, 2005)</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03" y="2132856"/>
            <a:ext cx="8527027"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eeform 4"/>
          <p:cNvSpPr/>
          <p:nvPr/>
        </p:nvSpPr>
        <p:spPr>
          <a:xfrm>
            <a:off x="3569571" y="2790317"/>
            <a:ext cx="611645" cy="1207349"/>
          </a:xfrm>
          <a:custGeom>
            <a:avLst/>
            <a:gdLst>
              <a:gd name="connsiteX0" fmla="*/ 4902 w 611645"/>
              <a:gd name="connsiteY0" fmla="*/ 1207349 h 1207349"/>
              <a:gd name="connsiteX1" fmla="*/ 27573 w 611645"/>
              <a:gd name="connsiteY1" fmla="*/ 746371 h 1207349"/>
              <a:gd name="connsiteX2" fmla="*/ 216498 w 611645"/>
              <a:gd name="connsiteY2" fmla="*/ 217379 h 1207349"/>
              <a:gd name="connsiteX3" fmla="*/ 375196 w 611645"/>
              <a:gd name="connsiteY3" fmla="*/ 20896 h 1207349"/>
              <a:gd name="connsiteX4" fmla="*/ 480994 w 611645"/>
              <a:gd name="connsiteY4" fmla="*/ 13339 h 1207349"/>
              <a:gd name="connsiteX5" fmla="*/ 564122 w 611645"/>
              <a:gd name="connsiteY5" fmla="*/ 88909 h 1207349"/>
              <a:gd name="connsiteX6" fmla="*/ 586793 w 611645"/>
              <a:gd name="connsiteY6" fmla="*/ 187151 h 1207349"/>
              <a:gd name="connsiteX7" fmla="*/ 609464 w 611645"/>
              <a:gd name="connsiteY7" fmla="*/ 383633 h 1207349"/>
              <a:gd name="connsiteX8" fmla="*/ 609464 w 611645"/>
              <a:gd name="connsiteY8" fmla="*/ 436533 h 120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645" h="1207349">
                <a:moveTo>
                  <a:pt x="4902" y="1207349"/>
                </a:moveTo>
                <a:cubicBezTo>
                  <a:pt x="-1396" y="1059357"/>
                  <a:pt x="-7693" y="911366"/>
                  <a:pt x="27573" y="746371"/>
                </a:cubicBezTo>
                <a:cubicBezTo>
                  <a:pt x="62839" y="581376"/>
                  <a:pt x="158561" y="338291"/>
                  <a:pt x="216498" y="217379"/>
                </a:cubicBezTo>
                <a:cubicBezTo>
                  <a:pt x="274435" y="96466"/>
                  <a:pt x="331113" y="54903"/>
                  <a:pt x="375196" y="20896"/>
                </a:cubicBezTo>
                <a:cubicBezTo>
                  <a:pt x="419279" y="-13111"/>
                  <a:pt x="449506" y="2004"/>
                  <a:pt x="480994" y="13339"/>
                </a:cubicBezTo>
                <a:cubicBezTo>
                  <a:pt x="512482" y="24674"/>
                  <a:pt x="546489" y="59940"/>
                  <a:pt x="564122" y="88909"/>
                </a:cubicBezTo>
                <a:cubicBezTo>
                  <a:pt x="581755" y="117878"/>
                  <a:pt x="579236" y="138030"/>
                  <a:pt x="586793" y="187151"/>
                </a:cubicBezTo>
                <a:cubicBezTo>
                  <a:pt x="594350" y="236272"/>
                  <a:pt x="605685" y="342069"/>
                  <a:pt x="609464" y="383633"/>
                </a:cubicBezTo>
                <a:cubicBezTo>
                  <a:pt x="613243" y="425197"/>
                  <a:pt x="611353" y="430865"/>
                  <a:pt x="609464" y="436533"/>
                </a:cubicBezTo>
              </a:path>
            </a:pathLst>
          </a:custGeom>
          <a:noFill/>
          <a:ln>
            <a:solidFill>
              <a:schemeClr val="tx2">
                <a:lumMod val="60000"/>
                <a:lumOff val="40000"/>
              </a:schemeClr>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2771800" y="2306783"/>
            <a:ext cx="3240360" cy="369332"/>
          </a:xfrm>
          <a:prstGeom prst="rect">
            <a:avLst/>
          </a:prstGeom>
          <a:solidFill>
            <a:schemeClr val="bg1"/>
          </a:solidFill>
          <a:ln>
            <a:solidFill>
              <a:schemeClr val="tx2">
                <a:lumMod val="60000"/>
                <a:lumOff val="40000"/>
              </a:schemeClr>
            </a:solidFill>
          </a:ln>
        </p:spPr>
        <p:txBody>
          <a:bodyPr wrap="square" rtlCol="0">
            <a:spAutoFit/>
          </a:bodyPr>
          <a:lstStyle/>
          <a:p>
            <a:r>
              <a:rPr lang="en-GB" dirty="0" smtClean="0">
                <a:solidFill>
                  <a:schemeClr val="tx2">
                    <a:lumMod val="60000"/>
                    <a:lumOff val="40000"/>
                  </a:schemeClr>
                </a:solidFill>
              </a:rPr>
              <a:t>Simple effect = 22 – 13 = 9</a:t>
            </a:r>
            <a:endParaRPr lang="en-GB" dirty="0">
              <a:solidFill>
                <a:schemeClr val="tx2">
                  <a:lumMod val="60000"/>
                  <a:lumOff val="40000"/>
                </a:schemeClr>
              </a:solidFill>
            </a:endParaRPr>
          </a:p>
        </p:txBody>
      </p:sp>
    </p:spTree>
    <p:extLst>
      <p:ext uri="{BB962C8B-B14F-4D97-AF65-F5344CB8AC3E}">
        <p14:creationId xmlns:p14="http://schemas.microsoft.com/office/powerpoint/2010/main" val="26679692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Average improvement in attendance</a:t>
            </a:r>
            <a:br>
              <a:rPr lang="en-GB" dirty="0" smtClean="0"/>
            </a:br>
            <a:r>
              <a:rPr lang="en-GB" sz="2000" dirty="0" smtClean="0"/>
              <a:t>(Maynard</a:t>
            </a:r>
            <a:r>
              <a:rPr lang="en-GB" sz="2000" dirty="0"/>
              <a:t>, McCrea, </a:t>
            </a:r>
            <a:r>
              <a:rPr lang="en-GB" sz="2000" dirty="0" err="1"/>
              <a:t>Pigott</a:t>
            </a:r>
            <a:r>
              <a:rPr lang="en-GB" sz="2000" dirty="0"/>
              <a:t> &amp; Kelly, 2012)</a:t>
            </a:r>
            <a:endParaRPr lang="en-GB"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9064"/>
          <a:stretch/>
        </p:blipFill>
        <p:spPr bwMode="auto">
          <a:xfrm>
            <a:off x="467544" y="2852936"/>
            <a:ext cx="8166214" cy="1584176"/>
          </a:xfrm>
          <a:prstGeom prst="rect">
            <a:avLst/>
          </a:prstGeom>
          <a:noFill/>
          <a:ln w="9525">
            <a:solidFill>
              <a:schemeClr val="tx1"/>
            </a:solidFill>
            <a:miter lim="800000"/>
            <a:headEnd/>
            <a:tailEnd/>
          </a:ln>
          <a:effectLst>
            <a:outerShdw blurRad="50800" dist="38100" dir="2700000" sx="104000" sy="104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8" name="Freeform 7"/>
          <p:cNvSpPr/>
          <p:nvPr/>
        </p:nvSpPr>
        <p:spPr>
          <a:xfrm>
            <a:off x="4585434" y="4367959"/>
            <a:ext cx="633110" cy="921957"/>
          </a:xfrm>
          <a:custGeom>
            <a:avLst/>
            <a:gdLst>
              <a:gd name="connsiteX0" fmla="*/ 619676 w 633110"/>
              <a:gd name="connsiteY0" fmla="*/ 0 h 921957"/>
              <a:gd name="connsiteX1" fmla="*/ 627233 w 633110"/>
              <a:gd name="connsiteY1" fmla="*/ 279610 h 921957"/>
              <a:gd name="connsiteX2" fmla="*/ 544106 w 633110"/>
              <a:gd name="connsiteY2" fmla="*/ 627233 h 921957"/>
              <a:gd name="connsiteX3" fmla="*/ 309838 w 633110"/>
              <a:gd name="connsiteY3" fmla="*/ 801045 h 921957"/>
              <a:gd name="connsiteX4" fmla="*/ 0 w 633110"/>
              <a:gd name="connsiteY4" fmla="*/ 921957 h 92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110" h="921957">
                <a:moveTo>
                  <a:pt x="619676" y="0"/>
                </a:moveTo>
                <a:cubicBezTo>
                  <a:pt x="629752" y="87535"/>
                  <a:pt x="639828" y="175071"/>
                  <a:pt x="627233" y="279610"/>
                </a:cubicBezTo>
                <a:cubicBezTo>
                  <a:pt x="614638" y="384149"/>
                  <a:pt x="597005" y="540327"/>
                  <a:pt x="544106" y="627233"/>
                </a:cubicBezTo>
                <a:cubicBezTo>
                  <a:pt x="491207" y="714139"/>
                  <a:pt x="400522" y="751924"/>
                  <a:pt x="309838" y="801045"/>
                </a:cubicBezTo>
                <a:cubicBezTo>
                  <a:pt x="219154" y="850166"/>
                  <a:pt x="109577" y="886061"/>
                  <a:pt x="0" y="921957"/>
                </a:cubicBezTo>
              </a:path>
            </a:pathLst>
          </a:custGeom>
          <a:noFill/>
          <a:ln>
            <a:solidFill>
              <a:schemeClr val="tx2">
                <a:lumMod val="60000"/>
                <a:lumOff val="40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3821869" y="5289916"/>
            <a:ext cx="2160240" cy="523220"/>
          </a:xfrm>
          <a:prstGeom prst="rect">
            <a:avLst/>
          </a:prstGeom>
          <a:solidFill>
            <a:schemeClr val="bg1"/>
          </a:solidFill>
          <a:ln>
            <a:solidFill>
              <a:schemeClr val="tx2">
                <a:lumMod val="60000"/>
                <a:lumOff val="40000"/>
              </a:schemeClr>
            </a:solidFill>
          </a:ln>
        </p:spPr>
        <p:txBody>
          <a:bodyPr wrap="square" rtlCol="0">
            <a:spAutoFit/>
          </a:bodyPr>
          <a:lstStyle/>
          <a:p>
            <a:r>
              <a:rPr lang="en-GB" sz="2800" dirty="0" smtClean="0">
                <a:solidFill>
                  <a:schemeClr val="tx2">
                    <a:lumMod val="60000"/>
                    <a:lumOff val="40000"/>
                  </a:schemeClr>
                </a:solidFill>
              </a:rPr>
              <a:t>on average!</a:t>
            </a:r>
            <a:endParaRPr lang="en-GB" sz="2800" dirty="0">
              <a:solidFill>
                <a:schemeClr val="tx2">
                  <a:lumMod val="60000"/>
                  <a:lumOff val="40000"/>
                </a:schemeClr>
              </a:solidFill>
            </a:endParaRPr>
          </a:p>
        </p:txBody>
      </p:sp>
    </p:spTree>
    <p:extLst>
      <p:ext uri="{BB962C8B-B14F-4D97-AF65-F5344CB8AC3E}">
        <p14:creationId xmlns:p14="http://schemas.microsoft.com/office/powerpoint/2010/main" val="27633731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Standardised mean difference (SMD)</a:t>
            </a:r>
            <a:br>
              <a:rPr lang="en-GB" dirty="0" smtClean="0"/>
            </a:br>
            <a:r>
              <a:rPr lang="en-GB" sz="2400" dirty="0" smtClean="0"/>
              <a:t>between two normally distributed groups</a:t>
            </a:r>
            <a:endParaRPr lang="en-GB" sz="2400" dirty="0"/>
          </a:p>
        </p:txBody>
      </p:sp>
      <mc:AlternateContent xmlns:mc="http://schemas.openxmlformats.org/markup-compatibility/2006" xmlns:a14="http://schemas.microsoft.com/office/drawing/2010/main">
        <mc:Choice Requires="a14">
          <p:sp>
            <p:nvSpPr>
              <p:cNvPr id="2" name="Rectangle 1"/>
              <p:cNvSpPr/>
              <p:nvPr/>
            </p:nvSpPr>
            <p:spPr>
              <a:xfrm>
                <a:off x="1331640" y="3400870"/>
                <a:ext cx="6331477" cy="1252266"/>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r>
                        <a:rPr lang="en-GB" sz="4400" i="1">
                          <a:latin typeface="Cambria Math"/>
                        </a:rPr>
                        <m:t>𝑆𝑀𝐷</m:t>
                      </m:r>
                      <m:r>
                        <a:rPr lang="en-GB" sz="4400" i="1">
                          <a:latin typeface="Cambria Math"/>
                        </a:rPr>
                        <m:t>=</m:t>
                      </m:r>
                      <m:f>
                        <m:fPr>
                          <m:ctrlPr>
                            <a:rPr lang="en-GB" sz="4400" i="1">
                              <a:latin typeface="Cambria Math"/>
                            </a:rPr>
                          </m:ctrlPr>
                        </m:fPr>
                        <m:num>
                          <m:r>
                            <a:rPr lang="en-GB" sz="4400" i="1">
                              <a:latin typeface="Cambria Math"/>
                            </a:rPr>
                            <m:t>𝑚𝑒𝑎</m:t>
                          </m:r>
                          <m:sSub>
                            <m:sSubPr>
                              <m:ctrlPr>
                                <a:rPr lang="en-GB" sz="4400" i="1">
                                  <a:latin typeface="Cambria Math"/>
                                </a:rPr>
                              </m:ctrlPr>
                            </m:sSubPr>
                            <m:e>
                              <m:r>
                                <a:rPr lang="en-GB" sz="4400" i="1">
                                  <a:latin typeface="Cambria Math"/>
                                </a:rPr>
                                <m:t>𝑛</m:t>
                              </m:r>
                            </m:e>
                            <m:sub>
                              <m:r>
                                <a:rPr lang="en-GB" sz="4400" i="1">
                                  <a:latin typeface="Cambria Math"/>
                                </a:rPr>
                                <m:t>𝐴</m:t>
                              </m:r>
                            </m:sub>
                          </m:sSub>
                          <m:r>
                            <a:rPr lang="en-GB" sz="4400" i="1">
                              <a:latin typeface="Cambria Math"/>
                            </a:rPr>
                            <m:t>−</m:t>
                          </m:r>
                          <m:r>
                            <a:rPr lang="en-GB" sz="4400" i="1">
                              <a:latin typeface="Cambria Math"/>
                            </a:rPr>
                            <m:t>𝑚𝑒𝑎</m:t>
                          </m:r>
                          <m:sSub>
                            <m:sSubPr>
                              <m:ctrlPr>
                                <a:rPr lang="en-GB" sz="4400" i="1">
                                  <a:latin typeface="Cambria Math"/>
                                </a:rPr>
                              </m:ctrlPr>
                            </m:sSubPr>
                            <m:e>
                              <m:r>
                                <a:rPr lang="en-GB" sz="4400" i="1">
                                  <a:latin typeface="Cambria Math"/>
                                </a:rPr>
                                <m:t>𝑛</m:t>
                              </m:r>
                            </m:e>
                            <m:sub>
                              <m:r>
                                <a:rPr lang="en-GB" sz="4400" i="1">
                                  <a:latin typeface="Cambria Math"/>
                                </a:rPr>
                                <m:t>𝐵</m:t>
                              </m:r>
                            </m:sub>
                          </m:sSub>
                        </m:num>
                        <m:den>
                          <m:r>
                            <a:rPr lang="en-GB" sz="4400" i="1">
                              <a:latin typeface="Cambria Math"/>
                            </a:rPr>
                            <m:t>𝑆𝐷</m:t>
                          </m:r>
                        </m:den>
                      </m:f>
                    </m:oMath>
                  </m:oMathPara>
                </a14:m>
                <a:endParaRPr lang="en-GB" sz="4400" dirty="0"/>
              </a:p>
            </p:txBody>
          </p:sp>
        </mc:Choice>
        <mc:Fallback xmlns="">
          <p:sp>
            <p:nvSpPr>
              <p:cNvPr id="2" name="Rectangle 1"/>
              <p:cNvSpPr>
                <a:spLocks noRot="1" noChangeAspect="1" noMove="1" noResize="1" noEditPoints="1" noAdjustHandles="1" noChangeArrowheads="1" noChangeShapeType="1" noTextEdit="1"/>
              </p:cNvSpPr>
              <p:nvPr/>
            </p:nvSpPr>
            <p:spPr>
              <a:xfrm>
                <a:off x="1331640" y="3400870"/>
                <a:ext cx="6331477" cy="1252266"/>
              </a:xfrm>
              <a:prstGeom prst="rect">
                <a:avLst/>
              </a:prstGeom>
              <a:blipFill rotWithShape="1">
                <a:blip r:embed="rId2"/>
                <a:stretch>
                  <a:fillRect/>
                </a:stretch>
              </a:blipFill>
            </p:spPr>
            <p:txBody>
              <a:bodyPr/>
              <a:lstStyle/>
              <a:p>
                <a:r>
                  <a:rPr lang="en-GB">
                    <a:noFill/>
                  </a:rPr>
                  <a:t> </a:t>
                </a:r>
              </a:p>
            </p:txBody>
          </p:sp>
        </mc:Fallback>
      </mc:AlternateContent>
      <p:sp>
        <p:nvSpPr>
          <p:cNvPr id="7" name="Oval 6"/>
          <p:cNvSpPr/>
          <p:nvPr/>
        </p:nvSpPr>
        <p:spPr>
          <a:xfrm>
            <a:off x="3059832" y="3234623"/>
            <a:ext cx="4843594" cy="886327"/>
          </a:xfrm>
          <a:prstGeom prst="ellipse">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7"/>
          <p:cNvSpPr/>
          <p:nvPr/>
        </p:nvSpPr>
        <p:spPr>
          <a:xfrm flipV="1">
            <a:off x="3167030" y="2610914"/>
            <a:ext cx="1987498" cy="573932"/>
          </a:xfrm>
          <a:custGeom>
            <a:avLst/>
            <a:gdLst>
              <a:gd name="connsiteX0" fmla="*/ 1987498 w 1987498"/>
              <a:gd name="connsiteY0" fmla="*/ 0 h 816159"/>
              <a:gd name="connsiteX1" fmla="*/ 1768344 w 1987498"/>
              <a:gd name="connsiteY1" fmla="*/ 256939 h 816159"/>
              <a:gd name="connsiteX2" fmla="*/ 1420721 w 1987498"/>
              <a:gd name="connsiteY2" fmla="*/ 476092 h 816159"/>
              <a:gd name="connsiteX3" fmla="*/ 884172 w 1987498"/>
              <a:gd name="connsiteY3" fmla="*/ 710360 h 816159"/>
              <a:gd name="connsiteX4" fmla="*/ 0 w 1987498"/>
              <a:gd name="connsiteY4" fmla="*/ 816159 h 816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498" h="816159">
                <a:moveTo>
                  <a:pt x="1987498" y="0"/>
                </a:moveTo>
                <a:cubicBezTo>
                  <a:pt x="1925152" y="88795"/>
                  <a:pt x="1862807" y="177590"/>
                  <a:pt x="1768344" y="256939"/>
                </a:cubicBezTo>
                <a:cubicBezTo>
                  <a:pt x="1673881" y="336288"/>
                  <a:pt x="1568083" y="400522"/>
                  <a:pt x="1420721" y="476092"/>
                </a:cubicBezTo>
                <a:cubicBezTo>
                  <a:pt x="1273359" y="551662"/>
                  <a:pt x="1120959" y="653682"/>
                  <a:pt x="884172" y="710360"/>
                </a:cubicBezTo>
                <a:cubicBezTo>
                  <a:pt x="647385" y="767038"/>
                  <a:pt x="323692" y="791598"/>
                  <a:pt x="0" y="816159"/>
                </a:cubicBezTo>
              </a:path>
            </a:pathLst>
          </a:custGeom>
          <a:noFill/>
          <a:ln>
            <a:solidFill>
              <a:schemeClr val="tx2">
                <a:lumMod val="60000"/>
                <a:lumOff val="40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219531" y="2280515"/>
            <a:ext cx="1947499" cy="954107"/>
          </a:xfrm>
          <a:prstGeom prst="rect">
            <a:avLst/>
          </a:prstGeom>
          <a:solidFill>
            <a:schemeClr val="bg1"/>
          </a:solidFill>
          <a:ln>
            <a:noFill/>
          </a:ln>
        </p:spPr>
        <p:txBody>
          <a:bodyPr wrap="square" rtlCol="0">
            <a:spAutoFit/>
          </a:bodyPr>
          <a:lstStyle/>
          <a:p>
            <a:r>
              <a:rPr lang="en-GB" sz="2800" dirty="0" smtClean="0">
                <a:solidFill>
                  <a:schemeClr val="tx2">
                    <a:lumMod val="60000"/>
                    <a:lumOff val="40000"/>
                  </a:schemeClr>
                </a:solidFill>
              </a:rPr>
              <a:t>Difference in means</a:t>
            </a:r>
            <a:endParaRPr lang="en-GB" sz="2800" dirty="0">
              <a:solidFill>
                <a:schemeClr val="tx2">
                  <a:lumMod val="60000"/>
                  <a:lumOff val="40000"/>
                </a:schemeClr>
              </a:solidFill>
            </a:endParaRPr>
          </a:p>
        </p:txBody>
      </p:sp>
    </p:spTree>
    <p:extLst>
      <p:ext uri="{BB962C8B-B14F-4D97-AF65-F5344CB8AC3E}">
        <p14:creationId xmlns:p14="http://schemas.microsoft.com/office/powerpoint/2010/main" val="3818796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Standardised mean difference (SMD)</a:t>
            </a:r>
            <a:br>
              <a:rPr lang="en-GB" dirty="0" smtClean="0"/>
            </a:br>
            <a:r>
              <a:rPr lang="en-GB" sz="2400" dirty="0" smtClean="0"/>
              <a:t>between two normally distributed groups</a:t>
            </a:r>
            <a:endParaRPr lang="en-GB" sz="2400" dirty="0"/>
          </a:p>
        </p:txBody>
      </p:sp>
      <mc:AlternateContent xmlns:mc="http://schemas.openxmlformats.org/markup-compatibility/2006" xmlns:a14="http://schemas.microsoft.com/office/drawing/2010/main">
        <mc:Choice Requires="a14">
          <p:sp>
            <p:nvSpPr>
              <p:cNvPr id="2" name="Rectangle 1"/>
              <p:cNvSpPr/>
              <p:nvPr/>
            </p:nvSpPr>
            <p:spPr>
              <a:xfrm>
                <a:off x="1331640" y="3400870"/>
                <a:ext cx="6331477" cy="1252266"/>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r>
                        <a:rPr lang="en-GB" sz="4400" i="1">
                          <a:latin typeface="Cambria Math"/>
                        </a:rPr>
                        <m:t>𝑆𝑀𝐷</m:t>
                      </m:r>
                      <m:r>
                        <a:rPr lang="en-GB" sz="4400" i="1">
                          <a:latin typeface="Cambria Math"/>
                        </a:rPr>
                        <m:t>=</m:t>
                      </m:r>
                      <m:f>
                        <m:fPr>
                          <m:ctrlPr>
                            <a:rPr lang="en-GB" sz="4400" i="1">
                              <a:latin typeface="Cambria Math"/>
                            </a:rPr>
                          </m:ctrlPr>
                        </m:fPr>
                        <m:num>
                          <m:r>
                            <a:rPr lang="en-GB" sz="4400" i="1">
                              <a:latin typeface="Cambria Math"/>
                            </a:rPr>
                            <m:t>𝑚𝑒𝑎</m:t>
                          </m:r>
                          <m:sSub>
                            <m:sSubPr>
                              <m:ctrlPr>
                                <a:rPr lang="en-GB" sz="4400" i="1">
                                  <a:latin typeface="Cambria Math"/>
                                </a:rPr>
                              </m:ctrlPr>
                            </m:sSubPr>
                            <m:e>
                              <m:r>
                                <a:rPr lang="en-GB" sz="4400" i="1">
                                  <a:latin typeface="Cambria Math"/>
                                </a:rPr>
                                <m:t>𝑛</m:t>
                              </m:r>
                            </m:e>
                            <m:sub>
                              <m:r>
                                <a:rPr lang="en-GB" sz="4400" i="1">
                                  <a:latin typeface="Cambria Math"/>
                                </a:rPr>
                                <m:t>𝐴</m:t>
                              </m:r>
                            </m:sub>
                          </m:sSub>
                          <m:r>
                            <a:rPr lang="en-GB" sz="4400" i="1">
                              <a:latin typeface="Cambria Math"/>
                            </a:rPr>
                            <m:t>−</m:t>
                          </m:r>
                          <m:r>
                            <a:rPr lang="en-GB" sz="4400" i="1">
                              <a:latin typeface="Cambria Math"/>
                            </a:rPr>
                            <m:t>𝑚𝑒𝑎</m:t>
                          </m:r>
                          <m:sSub>
                            <m:sSubPr>
                              <m:ctrlPr>
                                <a:rPr lang="en-GB" sz="4400" i="1">
                                  <a:latin typeface="Cambria Math"/>
                                </a:rPr>
                              </m:ctrlPr>
                            </m:sSubPr>
                            <m:e>
                              <m:r>
                                <a:rPr lang="en-GB" sz="4400" i="1">
                                  <a:latin typeface="Cambria Math"/>
                                </a:rPr>
                                <m:t>𝑛</m:t>
                              </m:r>
                            </m:e>
                            <m:sub>
                              <m:r>
                                <a:rPr lang="en-GB" sz="4400" i="1">
                                  <a:latin typeface="Cambria Math"/>
                                </a:rPr>
                                <m:t>𝐵</m:t>
                              </m:r>
                            </m:sub>
                          </m:sSub>
                        </m:num>
                        <m:den>
                          <m:r>
                            <a:rPr lang="en-GB" sz="4400" i="1">
                              <a:latin typeface="Cambria Math"/>
                            </a:rPr>
                            <m:t>𝑆𝐷</m:t>
                          </m:r>
                        </m:den>
                      </m:f>
                    </m:oMath>
                  </m:oMathPara>
                </a14:m>
                <a:endParaRPr lang="en-GB" sz="4400" dirty="0"/>
              </a:p>
            </p:txBody>
          </p:sp>
        </mc:Choice>
        <mc:Fallback xmlns="">
          <p:sp>
            <p:nvSpPr>
              <p:cNvPr id="2" name="Rectangle 1"/>
              <p:cNvSpPr>
                <a:spLocks noRot="1" noChangeAspect="1" noMove="1" noResize="1" noEditPoints="1" noAdjustHandles="1" noChangeArrowheads="1" noChangeShapeType="1" noTextEdit="1"/>
              </p:cNvSpPr>
              <p:nvPr/>
            </p:nvSpPr>
            <p:spPr>
              <a:xfrm>
                <a:off x="1331640" y="3400870"/>
                <a:ext cx="6331477" cy="1252266"/>
              </a:xfrm>
              <a:prstGeom prst="rect">
                <a:avLst/>
              </a:prstGeom>
              <a:blipFill rotWithShape="1">
                <a:blip r:embed="rId2"/>
                <a:stretch>
                  <a:fillRect/>
                </a:stretch>
              </a:blipFill>
            </p:spPr>
            <p:txBody>
              <a:bodyPr/>
              <a:lstStyle/>
              <a:p>
                <a:r>
                  <a:rPr lang="en-GB">
                    <a:noFill/>
                  </a:rPr>
                  <a:t> </a:t>
                </a:r>
              </a:p>
            </p:txBody>
          </p:sp>
        </mc:Fallback>
      </mc:AlternateContent>
      <p:sp>
        <p:nvSpPr>
          <p:cNvPr id="10" name="Oval 9"/>
          <p:cNvSpPr/>
          <p:nvPr/>
        </p:nvSpPr>
        <p:spPr>
          <a:xfrm>
            <a:off x="4860032" y="4005064"/>
            <a:ext cx="1080120" cy="814027"/>
          </a:xfrm>
          <a:prstGeom prst="ellipse">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p:cNvSpPr/>
          <p:nvPr/>
        </p:nvSpPr>
        <p:spPr>
          <a:xfrm>
            <a:off x="3404604" y="4897933"/>
            <a:ext cx="1987498" cy="816159"/>
          </a:xfrm>
          <a:custGeom>
            <a:avLst/>
            <a:gdLst>
              <a:gd name="connsiteX0" fmla="*/ 1987498 w 1987498"/>
              <a:gd name="connsiteY0" fmla="*/ 0 h 816159"/>
              <a:gd name="connsiteX1" fmla="*/ 1768344 w 1987498"/>
              <a:gd name="connsiteY1" fmla="*/ 256939 h 816159"/>
              <a:gd name="connsiteX2" fmla="*/ 1420721 w 1987498"/>
              <a:gd name="connsiteY2" fmla="*/ 476092 h 816159"/>
              <a:gd name="connsiteX3" fmla="*/ 884172 w 1987498"/>
              <a:gd name="connsiteY3" fmla="*/ 710360 h 816159"/>
              <a:gd name="connsiteX4" fmla="*/ 0 w 1987498"/>
              <a:gd name="connsiteY4" fmla="*/ 816159 h 816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498" h="816159">
                <a:moveTo>
                  <a:pt x="1987498" y="0"/>
                </a:moveTo>
                <a:cubicBezTo>
                  <a:pt x="1925152" y="88795"/>
                  <a:pt x="1862807" y="177590"/>
                  <a:pt x="1768344" y="256939"/>
                </a:cubicBezTo>
                <a:cubicBezTo>
                  <a:pt x="1673881" y="336288"/>
                  <a:pt x="1568083" y="400522"/>
                  <a:pt x="1420721" y="476092"/>
                </a:cubicBezTo>
                <a:cubicBezTo>
                  <a:pt x="1273359" y="551662"/>
                  <a:pt x="1120959" y="653682"/>
                  <a:pt x="884172" y="710360"/>
                </a:cubicBezTo>
                <a:cubicBezTo>
                  <a:pt x="647385" y="767038"/>
                  <a:pt x="323692" y="791598"/>
                  <a:pt x="0" y="816159"/>
                </a:cubicBezTo>
              </a:path>
            </a:pathLst>
          </a:custGeom>
          <a:noFill/>
          <a:ln>
            <a:solidFill>
              <a:schemeClr val="tx2">
                <a:lumMod val="60000"/>
                <a:lumOff val="40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539552" y="5714092"/>
            <a:ext cx="5710973" cy="523220"/>
          </a:xfrm>
          <a:prstGeom prst="rect">
            <a:avLst/>
          </a:prstGeom>
          <a:solidFill>
            <a:schemeClr val="bg1"/>
          </a:solidFill>
          <a:ln>
            <a:noFill/>
          </a:ln>
        </p:spPr>
        <p:txBody>
          <a:bodyPr wrap="square" rtlCol="0">
            <a:spAutoFit/>
          </a:bodyPr>
          <a:lstStyle/>
          <a:p>
            <a:r>
              <a:rPr lang="en-GB" sz="2800" dirty="0" smtClean="0">
                <a:solidFill>
                  <a:schemeClr val="tx2">
                    <a:lumMod val="60000"/>
                    <a:lumOff val="40000"/>
                  </a:schemeClr>
                </a:solidFill>
              </a:rPr>
              <a:t>Divided by the standard deviation</a:t>
            </a:r>
            <a:endParaRPr lang="en-GB" sz="2800" dirty="0">
              <a:solidFill>
                <a:schemeClr val="tx2">
                  <a:lumMod val="60000"/>
                  <a:lumOff val="40000"/>
                </a:schemeClr>
              </a:solidFill>
            </a:endParaRPr>
          </a:p>
        </p:txBody>
      </p:sp>
    </p:spTree>
    <p:extLst>
      <p:ext uri="{BB962C8B-B14F-4D97-AF65-F5344CB8AC3E}">
        <p14:creationId xmlns:p14="http://schemas.microsoft.com/office/powerpoint/2010/main" val="30064837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Arithmetical Activity</a:t>
            </a:r>
            <a:endParaRPr lang="en-GB" dirty="0"/>
          </a:p>
        </p:txBody>
      </p:sp>
      <p:sp>
        <p:nvSpPr>
          <p:cNvPr id="3" name="Content Placeholder 2"/>
          <p:cNvSpPr>
            <a:spLocks noGrp="1"/>
          </p:cNvSpPr>
          <p:nvPr>
            <p:ph idx="1"/>
          </p:nvPr>
        </p:nvSpPr>
        <p:spPr>
          <a:xfrm>
            <a:off x="323528" y="1556792"/>
            <a:ext cx="5040560" cy="5040559"/>
          </a:xfrm>
        </p:spPr>
        <p:txBody>
          <a:bodyPr/>
          <a:lstStyle/>
          <a:p>
            <a:pPr marL="0" indent="0">
              <a:buNone/>
            </a:pPr>
            <a:r>
              <a:rPr lang="en-GB" dirty="0" err="1" smtClean="0"/>
              <a:t>Bloggs</a:t>
            </a:r>
            <a:r>
              <a:rPr lang="en-GB" dirty="0" smtClean="0"/>
              <a:t> et al. (2014) ran an RCT evaluating whether including XKCD cartoons in teaching reduces statistics anxiety. At the end of the study, the control group had a mean anxiety score of 5 (out of 10) and the XKCD group had a mean of 3. The </a:t>
            </a:r>
            <a:r>
              <a:rPr lang="en-GB" i="1" dirty="0" smtClean="0"/>
              <a:t>SD</a:t>
            </a:r>
            <a:r>
              <a:rPr lang="en-GB" dirty="0" smtClean="0"/>
              <a:t> = 4. What is the standardised mean difference?</a:t>
            </a:r>
            <a:endParaRPr lang="en-GB" dirty="0"/>
          </a:p>
        </p:txBody>
      </p:sp>
      <p:pic>
        <p:nvPicPr>
          <p:cNvPr id="1026" name="Picture 2" descr="Null Hypothe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340768"/>
            <a:ext cx="3456384" cy="520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2698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95388"/>
            <a:ext cx="65722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27835" y="1428651"/>
            <a:ext cx="1008112" cy="17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30200" y="548680"/>
            <a:ext cx="8489950" cy="1296988"/>
          </a:xfrm>
        </p:spPr>
        <p:txBody>
          <a:bodyPr/>
          <a:lstStyle/>
          <a:p>
            <a:r>
              <a:rPr lang="en-GB" dirty="0" smtClean="0"/>
              <a:t>Example: Cohen’s </a:t>
            </a:r>
            <a:r>
              <a:rPr lang="en-GB" i="1" dirty="0" smtClean="0"/>
              <a:t>d – </a:t>
            </a:r>
            <a:r>
              <a:rPr lang="en-GB" dirty="0" smtClean="0"/>
              <a:t>example of an SMD</a:t>
            </a:r>
            <a:endParaRPr lang="en-GB" i="1" dirty="0"/>
          </a:p>
        </p:txBody>
      </p:sp>
    </p:spTree>
    <p:extLst>
      <p:ext uri="{BB962C8B-B14F-4D97-AF65-F5344CB8AC3E}">
        <p14:creationId xmlns:p14="http://schemas.microsoft.com/office/powerpoint/2010/main" val="145885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95388"/>
            <a:ext cx="65722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Coh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667" y="2564904"/>
            <a:ext cx="1609725" cy="215265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5220072" y="2728714"/>
            <a:ext cx="965798" cy="648072"/>
          </a:xfrm>
          <a:prstGeom prst="wedgeRoundRectCallout">
            <a:avLst>
              <a:gd name="adj1" fmla="val 110441"/>
              <a:gd name="adj2" fmla="val 82158"/>
              <a:gd name="adj3" fmla="val 16667"/>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2">
                    <a:lumMod val="60000"/>
                    <a:lumOff val="40000"/>
                  </a:schemeClr>
                </a:solidFill>
              </a:rPr>
              <a:t>small</a:t>
            </a:r>
            <a:endParaRPr lang="en-GB" dirty="0">
              <a:solidFill>
                <a:schemeClr val="tx2">
                  <a:lumMod val="60000"/>
                  <a:lumOff val="40000"/>
                </a:schemeClr>
              </a:solidFill>
            </a:endParaRPr>
          </a:p>
        </p:txBody>
      </p:sp>
      <p:sp>
        <p:nvSpPr>
          <p:cNvPr id="5" name="Rectangle 4"/>
          <p:cNvSpPr/>
          <p:nvPr/>
        </p:nvSpPr>
        <p:spPr>
          <a:xfrm>
            <a:off x="4227835" y="1428651"/>
            <a:ext cx="1008112" cy="17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9881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1+#ppt_w/2"/>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95388"/>
            <a:ext cx="65722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27835" y="1428651"/>
            <a:ext cx="1008112" cy="17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9484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95388"/>
            <a:ext cx="65722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27835" y="1428651"/>
            <a:ext cx="1008112" cy="17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219602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95388"/>
            <a:ext cx="65722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4" descr="Coh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667" y="2564904"/>
            <a:ext cx="1609725" cy="215265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5076056" y="2728714"/>
            <a:ext cx="1109814" cy="648072"/>
          </a:xfrm>
          <a:prstGeom prst="wedgeRoundRectCallout">
            <a:avLst>
              <a:gd name="adj1" fmla="val 110441"/>
              <a:gd name="adj2" fmla="val 82158"/>
              <a:gd name="adj3" fmla="val 16667"/>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smtClean="0">
                <a:solidFill>
                  <a:schemeClr val="tx2">
                    <a:lumMod val="60000"/>
                    <a:lumOff val="40000"/>
                  </a:schemeClr>
                </a:solidFill>
              </a:rPr>
              <a:t>medium</a:t>
            </a:r>
            <a:endParaRPr lang="en-GB" i="1" dirty="0">
              <a:solidFill>
                <a:schemeClr val="tx2">
                  <a:lumMod val="60000"/>
                  <a:lumOff val="40000"/>
                </a:schemeClr>
              </a:solidFill>
            </a:endParaRPr>
          </a:p>
        </p:txBody>
      </p:sp>
      <p:sp>
        <p:nvSpPr>
          <p:cNvPr id="5" name="Rectangle 4"/>
          <p:cNvSpPr/>
          <p:nvPr/>
        </p:nvSpPr>
        <p:spPr>
          <a:xfrm>
            <a:off x="4227835" y="1428651"/>
            <a:ext cx="1008112" cy="17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964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0200" y="548680"/>
            <a:ext cx="8489950" cy="1296988"/>
          </a:xfrm>
        </p:spPr>
        <p:txBody>
          <a:bodyPr/>
          <a:lstStyle/>
          <a:p>
            <a:r>
              <a:rPr lang="en-GB" dirty="0" smtClean="0"/>
              <a:t>Different kinds of hypothesis</a:t>
            </a:r>
            <a:endParaRPr lang="en-GB" dirty="0"/>
          </a:p>
        </p:txBody>
      </p:sp>
      <p:sp>
        <p:nvSpPr>
          <p:cNvPr id="4" name="Content Placeholder 3"/>
          <p:cNvSpPr>
            <a:spLocks noGrp="1"/>
          </p:cNvSpPr>
          <p:nvPr>
            <p:ph idx="1"/>
          </p:nvPr>
        </p:nvSpPr>
        <p:spPr>
          <a:xfrm>
            <a:off x="330200" y="1628800"/>
            <a:ext cx="8489950" cy="4824535"/>
          </a:xfrm>
        </p:spPr>
        <p:txBody>
          <a:bodyPr/>
          <a:lstStyle/>
          <a:p>
            <a:r>
              <a:rPr lang="en-GB" sz="3200" dirty="0" smtClean="0">
                <a:solidFill>
                  <a:srgbClr val="7030A0"/>
                </a:solidFill>
              </a:rPr>
              <a:t>Substantive hypotheses</a:t>
            </a:r>
            <a:endParaRPr lang="en-GB" sz="3200" dirty="0"/>
          </a:p>
          <a:p>
            <a:pPr lvl="1"/>
            <a:r>
              <a:rPr lang="en-GB" dirty="0" smtClean="0"/>
              <a:t>what EPs and researchers primarily care about!</a:t>
            </a:r>
          </a:p>
          <a:p>
            <a:pPr lvl="1"/>
            <a:r>
              <a:rPr lang="en-GB" dirty="0"/>
              <a:t>r</a:t>
            </a:r>
            <a:r>
              <a:rPr lang="en-GB" dirty="0" smtClean="0"/>
              <a:t>efer to terms in psychological theory</a:t>
            </a:r>
          </a:p>
          <a:p>
            <a:pPr lvl="1"/>
            <a:r>
              <a:rPr lang="en-GB" dirty="0" smtClean="0"/>
              <a:t>often will be specify a direction, e.g.,</a:t>
            </a:r>
            <a:br>
              <a:rPr lang="en-GB" dirty="0" smtClean="0"/>
            </a:br>
            <a:r>
              <a:rPr lang="en-GB" dirty="0" smtClean="0"/>
              <a:t>your new intervention is better than others’</a:t>
            </a:r>
          </a:p>
          <a:p>
            <a:pPr marL="457200" lvl="1" indent="0">
              <a:buNone/>
            </a:pPr>
            <a:endParaRPr lang="en-GB" sz="1050" dirty="0" smtClean="0"/>
          </a:p>
          <a:p>
            <a:r>
              <a:rPr lang="en-GB" sz="3200" dirty="0" smtClean="0">
                <a:solidFill>
                  <a:srgbClr val="7030A0"/>
                </a:solidFill>
              </a:rPr>
              <a:t>Statistical hypotheses</a:t>
            </a:r>
          </a:p>
          <a:p>
            <a:pPr lvl="1"/>
            <a:r>
              <a:rPr lang="en-GB" dirty="0"/>
              <a:t>n</a:t>
            </a:r>
            <a:r>
              <a:rPr lang="en-GB" dirty="0" smtClean="0"/>
              <a:t>ecessary evil; nothing to be proud of</a:t>
            </a:r>
            <a:endParaRPr lang="en-GB" dirty="0"/>
          </a:p>
          <a:p>
            <a:pPr lvl="1"/>
            <a:r>
              <a:rPr lang="en-GB" dirty="0" smtClean="0"/>
              <a:t>referring to means, correlations, ...</a:t>
            </a:r>
          </a:p>
          <a:p>
            <a:pPr lvl="1"/>
            <a:r>
              <a:rPr lang="en-GB" dirty="0" smtClean="0"/>
              <a:t>it might well be 2-tailed even if one above is directional</a:t>
            </a:r>
          </a:p>
        </p:txBody>
      </p:sp>
    </p:spTree>
    <p:extLst>
      <p:ext uri="{BB962C8B-B14F-4D97-AF65-F5344CB8AC3E}">
        <p14:creationId xmlns:p14="http://schemas.microsoft.com/office/powerpoint/2010/main" val="22906206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95388"/>
            <a:ext cx="65722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27835" y="1428651"/>
            <a:ext cx="1008112" cy="17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708648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95388"/>
            <a:ext cx="65722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27835" y="1428651"/>
            <a:ext cx="1008112" cy="17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44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195388"/>
            <a:ext cx="6572250"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4" descr="Coh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667" y="2564904"/>
            <a:ext cx="1609725" cy="215265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5076056" y="2728714"/>
            <a:ext cx="1152128" cy="648072"/>
          </a:xfrm>
          <a:prstGeom prst="wedgeRoundRectCallout">
            <a:avLst>
              <a:gd name="adj1" fmla="val 110441"/>
              <a:gd name="adj2" fmla="val 82158"/>
              <a:gd name="adj3" fmla="val 16667"/>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2">
                    <a:lumMod val="60000"/>
                    <a:lumOff val="40000"/>
                  </a:schemeClr>
                </a:solidFill>
              </a:rPr>
              <a:t>LARGE!</a:t>
            </a:r>
            <a:endParaRPr lang="en-GB" b="1" dirty="0">
              <a:solidFill>
                <a:schemeClr val="tx2">
                  <a:lumMod val="60000"/>
                  <a:lumOff val="40000"/>
                </a:schemeClr>
              </a:solidFill>
            </a:endParaRPr>
          </a:p>
        </p:txBody>
      </p:sp>
      <p:sp>
        <p:nvSpPr>
          <p:cNvPr id="5" name="Rectangle 4"/>
          <p:cNvSpPr/>
          <p:nvPr/>
        </p:nvSpPr>
        <p:spPr>
          <a:xfrm>
            <a:off x="4227835" y="1428651"/>
            <a:ext cx="1008112" cy="175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836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908050"/>
            <a:ext cx="8964488" cy="1296988"/>
          </a:xfrm>
        </p:spPr>
        <p:txBody>
          <a:bodyPr/>
          <a:lstStyle/>
          <a:p>
            <a:r>
              <a:rPr lang="en-GB" dirty="0" smtClean="0"/>
              <a:t>How did Cohen (1988) arrive at these interpretations? It wasn’t particularly rigorous…</a:t>
            </a:r>
            <a:endParaRPr lang="en-GB" dirty="0"/>
          </a:p>
        </p:txBody>
      </p:sp>
      <p:sp>
        <p:nvSpPr>
          <p:cNvPr id="3" name="Content Placeholder 2"/>
          <p:cNvSpPr>
            <a:spLocks noGrp="1"/>
          </p:cNvSpPr>
          <p:nvPr>
            <p:ph idx="1"/>
          </p:nvPr>
        </p:nvSpPr>
        <p:spPr/>
        <p:txBody>
          <a:bodyPr/>
          <a:lstStyle/>
          <a:p>
            <a:pPr marL="0" indent="0">
              <a:buNone/>
            </a:pPr>
            <a:r>
              <a:rPr lang="en-GB" b="1" dirty="0" smtClean="0"/>
              <a:t>Small: </a:t>
            </a:r>
            <a:r>
              <a:rPr lang="en-GB" dirty="0" smtClean="0"/>
              <a:t>mean difference in height between 15- and 16-year olds</a:t>
            </a:r>
            <a:endParaRPr lang="en-GB" b="1" dirty="0" smtClean="0"/>
          </a:p>
          <a:p>
            <a:pPr marL="0" indent="0">
              <a:buNone/>
            </a:pPr>
            <a:r>
              <a:rPr lang="en-GB" b="1" dirty="0" smtClean="0"/>
              <a:t>Medium:</a:t>
            </a:r>
            <a:r>
              <a:rPr lang="en-GB" dirty="0" smtClean="0"/>
              <a:t> based on hypotheses about social class differences in IQ</a:t>
            </a:r>
          </a:p>
          <a:p>
            <a:pPr marL="0" indent="0">
              <a:buNone/>
            </a:pPr>
            <a:r>
              <a:rPr lang="en-GB" b="1" dirty="0" smtClean="0"/>
              <a:t>Large: </a:t>
            </a:r>
            <a:r>
              <a:rPr lang="en-GB" dirty="0" smtClean="0"/>
              <a:t>mean difference in height between 13- and 18-year-olds</a:t>
            </a:r>
          </a:p>
        </p:txBody>
      </p:sp>
    </p:spTree>
    <p:extLst>
      <p:ext uri="{BB962C8B-B14F-4D97-AF65-F5344CB8AC3E}">
        <p14:creationId xmlns:p14="http://schemas.microsoft.com/office/powerpoint/2010/main" val="26664901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2040" y="6093296"/>
            <a:ext cx="3813865" cy="369332"/>
          </a:xfrm>
          <a:prstGeom prst="rect">
            <a:avLst/>
          </a:prstGeom>
        </p:spPr>
        <p:txBody>
          <a:bodyPr wrap="none">
            <a:spAutoFit/>
          </a:bodyPr>
          <a:lstStyle/>
          <a:p>
            <a:r>
              <a:rPr lang="en-GB" dirty="0">
                <a:hlinkClick r:id="rId2"/>
              </a:rPr>
              <a:t>http://rpsychologist.com/d3/cohend</a:t>
            </a:r>
            <a:r>
              <a:rPr lang="en-GB" dirty="0" smtClean="0">
                <a:hlinkClick r:id="rId2"/>
              </a:rPr>
              <a:t>/</a:t>
            </a:r>
            <a:endParaRPr lang="en-GB" dirty="0" smtClean="0"/>
          </a:p>
        </p:txBody>
      </p:sp>
      <p:sp>
        <p:nvSpPr>
          <p:cNvPr id="3" name="Title 2"/>
          <p:cNvSpPr>
            <a:spLocks noGrp="1"/>
          </p:cNvSpPr>
          <p:nvPr>
            <p:ph type="title"/>
          </p:nvPr>
        </p:nvSpPr>
        <p:spPr/>
        <p:txBody>
          <a:bodyPr/>
          <a:lstStyle/>
          <a:p>
            <a:r>
              <a:rPr lang="en-GB" dirty="0" smtClean="0"/>
              <a:t>Nice interactive website</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556792"/>
            <a:ext cx="5060801" cy="408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505081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0200" y="692696"/>
            <a:ext cx="8489950" cy="1296988"/>
          </a:xfrm>
        </p:spPr>
        <p:txBody>
          <a:bodyPr/>
          <a:lstStyle/>
          <a:p>
            <a:r>
              <a:rPr lang="en-GB" dirty="0" smtClean="0"/>
              <a:t>Which SD?</a:t>
            </a:r>
            <a:endParaRPr lang="en-GB" sz="24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570634921"/>
                  </p:ext>
                </p:extLst>
              </p:nvPr>
            </p:nvGraphicFramePr>
            <p:xfrm>
              <a:off x="464626" y="1772816"/>
              <a:ext cx="8352927" cy="4379468"/>
            </p:xfrm>
            <a:graphic>
              <a:graphicData uri="http://schemas.openxmlformats.org/drawingml/2006/table">
                <a:tbl>
                  <a:tblPr firstRow="1" bandRow="1">
                    <a:tableStyleId>{5C22544A-7EE6-4342-B048-85BDC9FD1C3A}</a:tableStyleId>
                  </a:tblPr>
                  <a:tblGrid>
                    <a:gridCol w="3156142"/>
                    <a:gridCol w="5196785"/>
                  </a:tblGrid>
                  <a:tr h="370840">
                    <a:tc>
                      <a:txBody>
                        <a:bodyPr/>
                        <a:lstStyle/>
                        <a:p>
                          <a:r>
                            <a:rPr lang="en-GB" sz="2400" dirty="0" smtClean="0"/>
                            <a:t>Metric</a:t>
                          </a:r>
                          <a:endParaRPr lang="en-GB" sz="2400" dirty="0"/>
                        </a:p>
                      </a:txBody>
                      <a:tcPr/>
                    </a:tc>
                    <a:tc>
                      <a:txBody>
                        <a:bodyPr/>
                        <a:lstStyle/>
                        <a:p>
                          <a:r>
                            <a:rPr lang="en-GB" sz="2400" dirty="0" smtClean="0"/>
                            <a:t>SD</a:t>
                          </a:r>
                          <a:endParaRPr lang="en-GB" sz="2400" dirty="0"/>
                        </a:p>
                      </a:txBody>
                      <a:tcPr/>
                    </a:tc>
                  </a:tr>
                  <a:tr h="370840">
                    <a:tc>
                      <a:txBody>
                        <a:bodyPr/>
                        <a:lstStyle/>
                        <a:p>
                          <a:r>
                            <a:rPr lang="en-GB" sz="2400" dirty="0" smtClean="0"/>
                            <a:t>Cohen’s</a:t>
                          </a:r>
                          <a:r>
                            <a:rPr lang="en-GB" sz="2400" baseline="0" dirty="0" smtClean="0"/>
                            <a:t> </a:t>
                          </a:r>
                          <a:r>
                            <a:rPr lang="en-GB" sz="2400" i="1" baseline="0" dirty="0" smtClean="0"/>
                            <a:t>d</a:t>
                          </a:r>
                          <a:endParaRPr lang="en-GB" sz="2400" i="1" dirty="0"/>
                        </a:p>
                      </a:txBody>
                      <a:tcPr/>
                    </a:tc>
                    <a:tc>
                      <a:txBody>
                        <a:bodyPr/>
                        <a:lstStyle/>
                        <a:p>
                          <a:r>
                            <a:rPr lang="en-GB" sz="2400" b="1" dirty="0" smtClean="0"/>
                            <a:t>Population</a:t>
                          </a:r>
                          <a:r>
                            <a:rPr lang="en-GB" sz="2400" baseline="0" dirty="0" smtClean="0"/>
                            <a:t> SD</a:t>
                          </a:r>
                          <a:endParaRPr lang="en-GB" sz="2400" dirty="0"/>
                        </a:p>
                      </a:txBody>
                      <a:tcPr/>
                    </a:tc>
                  </a:tr>
                  <a:tr h="370840">
                    <a:tc>
                      <a:txBody>
                        <a:bodyPr/>
                        <a:lstStyle/>
                        <a:p>
                          <a:r>
                            <a:rPr lang="en-GB" sz="2400" dirty="0" smtClean="0"/>
                            <a:t>Glass’s </a:t>
                          </a:r>
                          <a:r>
                            <a:rPr lang="en-GB" sz="2400" i="1" dirty="0" smtClean="0"/>
                            <a:t>d</a:t>
                          </a:r>
                          <a:r>
                            <a:rPr lang="en-GB" sz="2400" baseline="0" dirty="0" smtClean="0"/>
                            <a:t> (or </a:t>
                          </a:r>
                          <a:r>
                            <a:rPr lang="el-GR" sz="2400" baseline="0" dirty="0" smtClean="0"/>
                            <a:t>Δ</a:t>
                          </a:r>
                          <a:r>
                            <a:rPr lang="en-GB" sz="2400" baseline="0" dirty="0" smtClean="0"/>
                            <a:t>)</a:t>
                          </a:r>
                          <a:endParaRPr lang="en-GB" sz="2400" dirty="0"/>
                        </a:p>
                      </a:txBody>
                      <a:tcPr/>
                    </a:tc>
                    <a:tc>
                      <a:txBody>
                        <a:bodyPr/>
                        <a:lstStyle/>
                        <a:p>
                          <a:r>
                            <a:rPr lang="en-GB" sz="2400" b="1" dirty="0" smtClean="0"/>
                            <a:t>Control group</a:t>
                          </a:r>
                          <a:r>
                            <a:rPr lang="en-GB" sz="2400" b="1" baseline="0" dirty="0" smtClean="0"/>
                            <a:t> </a:t>
                          </a:r>
                          <a:r>
                            <a:rPr lang="en-GB" sz="2400" baseline="0" dirty="0" smtClean="0"/>
                            <a:t>SD</a:t>
                          </a:r>
                          <a:endParaRPr lang="en-GB" sz="2400" dirty="0"/>
                        </a:p>
                      </a:txBody>
                      <a:tcPr/>
                    </a:tc>
                  </a:tr>
                  <a:tr h="370840">
                    <a:tc>
                      <a:txBody>
                        <a:bodyPr/>
                        <a:lstStyle/>
                        <a:p>
                          <a:r>
                            <a:rPr lang="en-GB" sz="2400" dirty="0" err="1" smtClean="0"/>
                            <a:t>Hedges’s</a:t>
                          </a:r>
                          <a:r>
                            <a:rPr lang="en-GB" sz="2400" dirty="0" smtClean="0"/>
                            <a:t> </a:t>
                          </a:r>
                          <a:r>
                            <a:rPr lang="en-GB" sz="2400" i="1" dirty="0" smtClean="0"/>
                            <a:t>g</a:t>
                          </a:r>
                          <a:endParaRPr lang="en-GB" sz="2400" i="1" dirty="0"/>
                        </a:p>
                      </a:txBody>
                      <a:tcPr/>
                    </a:tc>
                    <a:tc>
                      <a:txBody>
                        <a:bodyPr/>
                        <a:lstStyle/>
                        <a:p>
                          <a:r>
                            <a:rPr lang="en-GB" sz="2400" b="1" dirty="0" smtClean="0"/>
                            <a:t>Poole</a:t>
                          </a:r>
                          <a:r>
                            <a:rPr lang="en-GB" sz="2400" b="1" baseline="0" dirty="0" smtClean="0"/>
                            <a:t>d</a:t>
                          </a:r>
                          <a:r>
                            <a:rPr lang="en-GB" sz="2400" baseline="0" dirty="0" smtClean="0"/>
                            <a:t> SD =</a:t>
                          </a:r>
                        </a:p>
                        <a:p>
                          <a:pPr/>
                          <a14:m>
                            <m:oMathPara xmlns:m="http://schemas.openxmlformats.org/officeDocument/2006/math">
                              <m:oMathParaPr>
                                <m:jc m:val="centerGroup"/>
                              </m:oMathParaPr>
                              <m:oMath xmlns:m="http://schemas.openxmlformats.org/officeDocument/2006/math">
                                <m:rad>
                                  <m:radPr>
                                    <m:degHide m:val="on"/>
                                    <m:ctrlPr>
                                      <a:rPr lang="en-GB" sz="2400" i="1" baseline="0" smtClean="0">
                                        <a:latin typeface="Cambria Math"/>
                                      </a:rPr>
                                    </m:ctrlPr>
                                  </m:radPr>
                                  <m:deg/>
                                  <m:e>
                                    <m:f>
                                      <m:fPr>
                                        <m:ctrlPr>
                                          <a:rPr lang="en-GB" sz="2400" i="1" baseline="0" smtClean="0">
                                            <a:latin typeface="Cambria Math"/>
                                          </a:rPr>
                                        </m:ctrlPr>
                                      </m:fPr>
                                      <m:num>
                                        <m:sSub>
                                          <m:sSubPr>
                                            <m:ctrlPr>
                                              <a:rPr lang="en-GB" sz="2400" b="0" i="1" baseline="0" smtClean="0">
                                                <a:latin typeface="Cambria Math"/>
                                              </a:rPr>
                                            </m:ctrlPr>
                                          </m:sSubPr>
                                          <m:e>
                                            <m:r>
                                              <a:rPr lang="en-GB" sz="2400" b="0" i="1" baseline="0" smtClean="0">
                                                <a:latin typeface="Cambria Math"/>
                                              </a:rPr>
                                              <m:t>(</m:t>
                                            </m:r>
                                            <m:r>
                                              <a:rPr lang="en-GB" sz="2400" b="0" i="1" baseline="0" smtClean="0">
                                                <a:latin typeface="Cambria Math"/>
                                              </a:rPr>
                                              <m:t>𝑁</m:t>
                                            </m:r>
                                          </m:e>
                                          <m:sub>
                                            <m:r>
                                              <a:rPr lang="en-GB" sz="2400" b="0" i="1" baseline="0" smtClean="0">
                                                <a:latin typeface="Cambria Math"/>
                                              </a:rPr>
                                              <m:t>𝐴</m:t>
                                            </m:r>
                                          </m:sub>
                                        </m:sSub>
                                        <m:r>
                                          <a:rPr lang="en-GB" sz="2400" b="0" i="1" baseline="0" smtClean="0">
                                            <a:latin typeface="Cambria Math"/>
                                          </a:rPr>
                                          <m:t>−1)</m:t>
                                        </m:r>
                                        <m:r>
                                          <a:rPr lang="en-GB" sz="2400" b="0" i="1" baseline="0" smtClean="0">
                                            <a:latin typeface="Cambria Math"/>
                                            <a:ea typeface="Cambria Math"/>
                                          </a:rPr>
                                          <m:t>×</m:t>
                                        </m:r>
                                        <m:sSup>
                                          <m:sSupPr>
                                            <m:ctrlPr>
                                              <a:rPr lang="en-GB" sz="2400" b="0" i="1" baseline="0" smtClean="0">
                                                <a:latin typeface="Cambria Math"/>
                                                <a:ea typeface="Cambria Math"/>
                                              </a:rPr>
                                            </m:ctrlPr>
                                          </m:sSupPr>
                                          <m:e>
                                            <m:sSubSup>
                                              <m:sSubSupPr>
                                                <m:ctrlPr>
                                                  <a:rPr lang="en-GB" sz="2400" b="0" i="1" baseline="0" smtClean="0">
                                                    <a:latin typeface="Cambria Math"/>
                                                    <a:ea typeface="Cambria Math"/>
                                                  </a:rPr>
                                                </m:ctrlPr>
                                              </m:sSubSupPr>
                                              <m:e>
                                                <m:r>
                                                  <a:rPr lang="en-GB" sz="2400" b="0" i="1" baseline="0" smtClean="0">
                                                    <a:latin typeface="Cambria Math"/>
                                                    <a:ea typeface="Cambria Math"/>
                                                  </a:rPr>
                                                  <m:t>𝑆𝐷</m:t>
                                                </m:r>
                                              </m:e>
                                              <m:sub>
                                                <m:r>
                                                  <a:rPr lang="en-GB" sz="2400" b="0" i="1" baseline="0" smtClean="0">
                                                    <a:latin typeface="Cambria Math"/>
                                                    <a:ea typeface="Cambria Math"/>
                                                  </a:rPr>
                                                  <m:t>𝐴</m:t>
                                                </m:r>
                                              </m:sub>
                                              <m:sup>
                                                <m:r>
                                                  <a:rPr lang="en-GB" sz="2400" b="0" i="1" baseline="0" smtClean="0">
                                                    <a:latin typeface="Cambria Math"/>
                                                    <a:ea typeface="Cambria Math"/>
                                                  </a:rPr>
                                                  <m:t>2</m:t>
                                                </m:r>
                                              </m:sup>
                                            </m:sSubSup>
                                          </m:e>
                                          <m:sup/>
                                        </m:sSup>
                                        <m:r>
                                          <a:rPr lang="en-GB" sz="2400" b="0" i="1" baseline="0" smtClean="0">
                                            <a:latin typeface="Cambria Math"/>
                                            <a:ea typeface="Cambria Math"/>
                                          </a:rPr>
                                          <m:t>+</m:t>
                                        </m:r>
                                        <m:sSub>
                                          <m:sSubPr>
                                            <m:ctrlPr>
                                              <a:rPr lang="en-GB" sz="2400" b="0" i="1" baseline="0" smtClean="0">
                                                <a:latin typeface="Cambria Math"/>
                                              </a:rPr>
                                            </m:ctrlPr>
                                          </m:sSubPr>
                                          <m:e>
                                            <m:r>
                                              <a:rPr lang="en-GB" sz="2400" b="0" i="1" baseline="0" smtClean="0">
                                                <a:latin typeface="Cambria Math"/>
                                              </a:rPr>
                                              <m:t>(</m:t>
                                            </m:r>
                                            <m:r>
                                              <a:rPr lang="en-GB" sz="2400" b="0" i="1" baseline="0" smtClean="0">
                                                <a:latin typeface="Cambria Math"/>
                                              </a:rPr>
                                              <m:t>𝑁</m:t>
                                            </m:r>
                                          </m:e>
                                          <m:sub>
                                            <m:r>
                                              <a:rPr lang="en-GB" sz="2400" b="0" i="1" baseline="0" smtClean="0">
                                                <a:latin typeface="Cambria Math"/>
                                              </a:rPr>
                                              <m:t>𝐵</m:t>
                                            </m:r>
                                          </m:sub>
                                        </m:sSub>
                                        <m:r>
                                          <a:rPr lang="en-GB" sz="2400" b="0" i="1" baseline="0" smtClean="0">
                                            <a:latin typeface="Cambria Math"/>
                                          </a:rPr>
                                          <m:t>−1)</m:t>
                                        </m:r>
                                        <m:r>
                                          <a:rPr lang="en-GB" sz="2400" b="0" i="1" baseline="0" smtClean="0">
                                            <a:latin typeface="Cambria Math"/>
                                            <a:ea typeface="Cambria Math"/>
                                          </a:rPr>
                                          <m:t>×</m:t>
                                        </m:r>
                                        <m:sSup>
                                          <m:sSupPr>
                                            <m:ctrlPr>
                                              <a:rPr lang="en-GB" sz="2400" b="0" i="1" baseline="0" smtClean="0">
                                                <a:latin typeface="Cambria Math"/>
                                                <a:ea typeface="Cambria Math"/>
                                              </a:rPr>
                                            </m:ctrlPr>
                                          </m:sSupPr>
                                          <m:e>
                                            <m:sSubSup>
                                              <m:sSubSupPr>
                                                <m:ctrlPr>
                                                  <a:rPr lang="en-GB" sz="2400" b="0" i="1" baseline="0" smtClean="0">
                                                    <a:latin typeface="Cambria Math"/>
                                                    <a:ea typeface="Cambria Math"/>
                                                  </a:rPr>
                                                </m:ctrlPr>
                                              </m:sSubSupPr>
                                              <m:e>
                                                <m:r>
                                                  <a:rPr lang="en-GB" sz="2400" b="0" i="1" baseline="0" smtClean="0">
                                                    <a:latin typeface="Cambria Math"/>
                                                    <a:ea typeface="Cambria Math"/>
                                                  </a:rPr>
                                                  <m:t>𝑆𝐷</m:t>
                                                </m:r>
                                              </m:e>
                                              <m:sub>
                                                <m:r>
                                                  <a:rPr lang="en-GB" sz="2400" b="0" i="1" baseline="0" smtClean="0">
                                                    <a:latin typeface="Cambria Math"/>
                                                    <a:ea typeface="Cambria Math"/>
                                                  </a:rPr>
                                                  <m:t>𝐵</m:t>
                                                </m:r>
                                              </m:sub>
                                              <m:sup>
                                                <m:r>
                                                  <a:rPr lang="en-GB" sz="2400" b="0" i="1" baseline="0" smtClean="0">
                                                    <a:latin typeface="Cambria Math"/>
                                                    <a:ea typeface="Cambria Math"/>
                                                  </a:rPr>
                                                  <m:t>2</m:t>
                                                </m:r>
                                              </m:sup>
                                            </m:sSubSup>
                                          </m:e>
                                          <m:sup/>
                                        </m:sSup>
                                      </m:num>
                                      <m:den>
                                        <m:sSub>
                                          <m:sSubPr>
                                            <m:ctrlPr>
                                              <a:rPr lang="en-GB" sz="2400" b="0" i="1" baseline="0" smtClean="0">
                                                <a:latin typeface="Cambria Math"/>
                                              </a:rPr>
                                            </m:ctrlPr>
                                          </m:sSubPr>
                                          <m:e>
                                            <m:r>
                                              <a:rPr lang="en-GB" sz="2400" b="0" i="1" baseline="0" smtClean="0">
                                                <a:latin typeface="Cambria Math"/>
                                              </a:rPr>
                                              <m:t>𝑁</m:t>
                                            </m:r>
                                          </m:e>
                                          <m:sub>
                                            <m:r>
                                              <a:rPr lang="en-GB" sz="2400" b="0" i="1" baseline="0" smtClean="0">
                                                <a:latin typeface="Cambria Math"/>
                                              </a:rPr>
                                              <m:t>𝐴</m:t>
                                            </m:r>
                                          </m:sub>
                                        </m:sSub>
                                        <m:r>
                                          <a:rPr lang="en-GB" sz="2400" b="0" i="1" baseline="0" smtClean="0">
                                            <a:latin typeface="Cambria Math"/>
                                          </a:rPr>
                                          <m:t>+</m:t>
                                        </m:r>
                                        <m:sSub>
                                          <m:sSubPr>
                                            <m:ctrlPr>
                                              <a:rPr lang="en-GB" sz="2400" b="0" i="1" baseline="0" smtClean="0">
                                                <a:latin typeface="Cambria Math"/>
                                              </a:rPr>
                                            </m:ctrlPr>
                                          </m:sSubPr>
                                          <m:e>
                                            <m:r>
                                              <a:rPr lang="en-GB" sz="2400" b="0" i="1" baseline="0" smtClean="0">
                                                <a:latin typeface="Cambria Math"/>
                                              </a:rPr>
                                              <m:t>𝑁</m:t>
                                            </m:r>
                                          </m:e>
                                          <m:sub>
                                            <m:r>
                                              <a:rPr lang="en-GB" sz="2400" b="0" i="1" baseline="0" smtClean="0">
                                                <a:latin typeface="Cambria Math"/>
                                              </a:rPr>
                                              <m:t>𝐵</m:t>
                                            </m:r>
                                          </m:sub>
                                        </m:sSub>
                                        <m:r>
                                          <a:rPr lang="en-GB" sz="2400" b="0" i="1" baseline="0" smtClean="0">
                                            <a:latin typeface="Cambria Math"/>
                                          </a:rPr>
                                          <m:t>−2</m:t>
                                        </m:r>
                                      </m:den>
                                    </m:f>
                                  </m:e>
                                </m:rad>
                              </m:oMath>
                            </m:oMathPara>
                          </a14:m>
                          <a:endParaRPr lang="en-GB" sz="2400" dirty="0" smtClean="0"/>
                        </a:p>
                        <a:p>
                          <a:endParaRPr lang="en-GB" sz="2400" dirty="0" smtClean="0"/>
                        </a:p>
                        <a:p>
                          <a:r>
                            <a:rPr lang="en-GB" sz="2400" dirty="0" smtClean="0"/>
                            <a:t>Where </a:t>
                          </a:r>
                          <a14:m>
                            <m:oMath xmlns:m="http://schemas.openxmlformats.org/officeDocument/2006/math">
                              <m:sSub>
                                <m:sSubPr>
                                  <m:ctrlPr>
                                    <a:rPr lang="en-GB" sz="2400" b="0" i="1" baseline="0" smtClean="0">
                                      <a:latin typeface="Cambria Math"/>
                                    </a:rPr>
                                  </m:ctrlPr>
                                </m:sSubPr>
                                <m:e>
                                  <m:r>
                                    <a:rPr lang="en-GB" sz="2400" b="0" i="1" baseline="0" smtClean="0">
                                      <a:latin typeface="Cambria Math"/>
                                    </a:rPr>
                                    <m:t>𝑁</m:t>
                                  </m:r>
                                </m:e>
                                <m:sub>
                                  <m:r>
                                    <a:rPr lang="en-GB" sz="2400" b="0" i="1" baseline="0" smtClean="0">
                                      <a:latin typeface="Cambria Math"/>
                                    </a:rPr>
                                    <m:t>𝐴</m:t>
                                  </m:r>
                                </m:sub>
                              </m:sSub>
                            </m:oMath>
                          </a14:m>
                          <a:r>
                            <a:rPr lang="en-GB" sz="2400" dirty="0" smtClean="0"/>
                            <a:t> and </a:t>
                          </a:r>
                          <a14:m>
                            <m:oMath xmlns:m="http://schemas.openxmlformats.org/officeDocument/2006/math">
                              <m:sSub>
                                <m:sSubPr>
                                  <m:ctrlPr>
                                    <a:rPr lang="en-GB" sz="2400" b="0" i="1" baseline="0" smtClean="0">
                                      <a:latin typeface="Cambria Math"/>
                                    </a:rPr>
                                  </m:ctrlPr>
                                </m:sSubPr>
                                <m:e>
                                  <m:r>
                                    <a:rPr lang="en-GB" sz="2400" b="0" i="1" baseline="0" smtClean="0">
                                      <a:latin typeface="Cambria Math"/>
                                    </a:rPr>
                                    <m:t>𝑁</m:t>
                                  </m:r>
                                </m:e>
                                <m:sub>
                                  <m:r>
                                    <a:rPr lang="en-GB" sz="2400" b="0" i="1" baseline="0" smtClean="0">
                                      <a:latin typeface="Cambria Math" panose="02040503050406030204" pitchFamily="18" charset="0"/>
                                    </a:rPr>
                                    <m:t>𝐵</m:t>
                                  </m:r>
                                </m:sub>
                              </m:sSub>
                            </m:oMath>
                          </a14:m>
                          <a:r>
                            <a:rPr lang="en-GB" sz="2400" dirty="0" smtClean="0"/>
                            <a:t> are the sample sizes and </a:t>
                          </a:r>
                          <a14:m>
                            <m:oMath xmlns:m="http://schemas.openxmlformats.org/officeDocument/2006/math">
                              <m:sSubSup>
                                <m:sSubSupPr>
                                  <m:ctrlPr>
                                    <a:rPr lang="en-GB" sz="2400" b="0" i="1" baseline="0" smtClean="0">
                                      <a:latin typeface="Cambria Math"/>
                                      <a:ea typeface="Cambria Math"/>
                                    </a:rPr>
                                  </m:ctrlPr>
                                </m:sSubSupPr>
                                <m:e>
                                  <m:r>
                                    <a:rPr lang="en-GB" sz="2400" b="0" i="1" baseline="0" smtClean="0">
                                      <a:latin typeface="Cambria Math"/>
                                      <a:ea typeface="Cambria Math"/>
                                    </a:rPr>
                                    <m:t>𝑆𝐷</m:t>
                                  </m:r>
                                </m:e>
                                <m:sub>
                                  <m:r>
                                    <a:rPr lang="en-GB" sz="2400" b="0" i="1" baseline="0" smtClean="0">
                                      <a:latin typeface="Cambria Math"/>
                                      <a:ea typeface="Cambria Math"/>
                                    </a:rPr>
                                    <m:t>𝐴</m:t>
                                  </m:r>
                                </m:sub>
                                <m:sup>
                                  <m:r>
                                    <a:rPr lang="en-GB" sz="2400" b="0" i="1" baseline="0" smtClean="0">
                                      <a:latin typeface="Cambria Math"/>
                                      <a:ea typeface="Cambria Math"/>
                                    </a:rPr>
                                    <m:t>2</m:t>
                                  </m:r>
                                </m:sup>
                              </m:sSubSup>
                            </m:oMath>
                          </a14:m>
                          <a:r>
                            <a:rPr lang="en-GB" sz="2400" dirty="0" smtClean="0"/>
                            <a:t> and </a:t>
                          </a:r>
                          <a14:m>
                            <m:oMath xmlns:m="http://schemas.openxmlformats.org/officeDocument/2006/math">
                              <m:sSubSup>
                                <m:sSubSupPr>
                                  <m:ctrlPr>
                                    <a:rPr lang="en-GB" sz="2400" b="0" i="1" baseline="0" smtClean="0">
                                      <a:latin typeface="Cambria Math"/>
                                      <a:ea typeface="Cambria Math"/>
                                    </a:rPr>
                                  </m:ctrlPr>
                                </m:sSubSupPr>
                                <m:e>
                                  <m:r>
                                    <a:rPr lang="en-GB" sz="2400" b="0" i="1" baseline="0" smtClean="0">
                                      <a:latin typeface="Cambria Math"/>
                                      <a:ea typeface="Cambria Math"/>
                                    </a:rPr>
                                    <m:t>𝑆𝐷</m:t>
                                  </m:r>
                                </m:e>
                                <m:sub>
                                  <m:r>
                                    <a:rPr lang="en-GB" sz="2400" b="0" i="1" baseline="0" smtClean="0">
                                      <a:latin typeface="Cambria Math" panose="02040503050406030204" pitchFamily="18" charset="0"/>
                                      <a:ea typeface="Cambria Math"/>
                                    </a:rPr>
                                    <m:t>𝐵</m:t>
                                  </m:r>
                                </m:sub>
                                <m:sup>
                                  <m:r>
                                    <a:rPr lang="en-GB" sz="2400" b="0" i="1" baseline="0" smtClean="0">
                                      <a:latin typeface="Cambria Math"/>
                                      <a:ea typeface="Cambria Math"/>
                                    </a:rPr>
                                    <m:t>2</m:t>
                                  </m:r>
                                </m:sup>
                              </m:sSubSup>
                            </m:oMath>
                          </a14:m>
                          <a:r>
                            <a:rPr lang="en-GB" sz="2400" dirty="0" smtClean="0"/>
                            <a:t> the variances</a:t>
                          </a:r>
                          <a:r>
                            <a:rPr lang="en-GB" sz="2400" baseline="0" dirty="0" smtClean="0"/>
                            <a:t> of the two groups</a:t>
                          </a:r>
                          <a:endParaRPr lang="en-GB" sz="2400" dirty="0"/>
                        </a:p>
                      </a:txBody>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570634921"/>
                  </p:ext>
                </p:extLst>
              </p:nvPr>
            </p:nvGraphicFramePr>
            <p:xfrm>
              <a:off x="464626" y="1772816"/>
              <a:ext cx="8352927" cy="4379468"/>
            </p:xfrm>
            <a:graphic>
              <a:graphicData uri="http://schemas.openxmlformats.org/drawingml/2006/table">
                <a:tbl>
                  <a:tblPr firstRow="1" bandRow="1">
                    <a:tableStyleId>{5C22544A-7EE6-4342-B048-85BDC9FD1C3A}</a:tableStyleId>
                  </a:tblPr>
                  <a:tblGrid>
                    <a:gridCol w="3156142"/>
                    <a:gridCol w="5196785"/>
                  </a:tblGrid>
                  <a:tr h="457200">
                    <a:tc>
                      <a:txBody>
                        <a:bodyPr/>
                        <a:lstStyle/>
                        <a:p>
                          <a:r>
                            <a:rPr lang="en-GB" sz="2400" dirty="0" smtClean="0"/>
                            <a:t>Metric</a:t>
                          </a:r>
                          <a:endParaRPr lang="en-GB" sz="2400" dirty="0"/>
                        </a:p>
                      </a:txBody>
                      <a:tcPr/>
                    </a:tc>
                    <a:tc>
                      <a:txBody>
                        <a:bodyPr/>
                        <a:lstStyle/>
                        <a:p>
                          <a:r>
                            <a:rPr lang="en-GB" sz="2400" dirty="0" smtClean="0"/>
                            <a:t>SD</a:t>
                          </a:r>
                          <a:endParaRPr lang="en-GB" sz="2400" dirty="0"/>
                        </a:p>
                      </a:txBody>
                      <a:tcPr/>
                    </a:tc>
                  </a:tr>
                  <a:tr h="457200">
                    <a:tc>
                      <a:txBody>
                        <a:bodyPr/>
                        <a:lstStyle/>
                        <a:p>
                          <a:r>
                            <a:rPr lang="en-GB" sz="2400" dirty="0" smtClean="0"/>
                            <a:t>Cohen’s</a:t>
                          </a:r>
                          <a:r>
                            <a:rPr lang="en-GB" sz="2400" baseline="0" dirty="0" smtClean="0"/>
                            <a:t> </a:t>
                          </a:r>
                          <a:r>
                            <a:rPr lang="en-GB" sz="2400" i="1" baseline="0" dirty="0" smtClean="0"/>
                            <a:t>d</a:t>
                          </a:r>
                          <a:endParaRPr lang="en-GB" sz="2400" i="1" dirty="0"/>
                        </a:p>
                      </a:txBody>
                      <a:tcPr/>
                    </a:tc>
                    <a:tc>
                      <a:txBody>
                        <a:bodyPr/>
                        <a:lstStyle/>
                        <a:p>
                          <a:r>
                            <a:rPr lang="en-GB" sz="2400" b="1" dirty="0" smtClean="0"/>
                            <a:t>Population</a:t>
                          </a:r>
                          <a:r>
                            <a:rPr lang="en-GB" sz="2400" baseline="0" dirty="0" smtClean="0"/>
                            <a:t> SD</a:t>
                          </a:r>
                          <a:endParaRPr lang="en-GB" sz="2400" dirty="0"/>
                        </a:p>
                      </a:txBody>
                      <a:tcPr/>
                    </a:tc>
                  </a:tr>
                  <a:tr h="457200">
                    <a:tc>
                      <a:txBody>
                        <a:bodyPr/>
                        <a:lstStyle/>
                        <a:p>
                          <a:r>
                            <a:rPr lang="en-GB" sz="2400" dirty="0" smtClean="0"/>
                            <a:t>Glass’s </a:t>
                          </a:r>
                          <a:r>
                            <a:rPr lang="en-GB" sz="2400" i="1" dirty="0" smtClean="0"/>
                            <a:t>d</a:t>
                          </a:r>
                          <a:r>
                            <a:rPr lang="en-GB" sz="2400" baseline="0" dirty="0" smtClean="0"/>
                            <a:t> (or </a:t>
                          </a:r>
                          <a:r>
                            <a:rPr lang="el-GR" sz="2400" baseline="0" dirty="0" smtClean="0"/>
                            <a:t>Δ</a:t>
                          </a:r>
                          <a:r>
                            <a:rPr lang="en-GB" sz="2400" baseline="0" dirty="0" smtClean="0"/>
                            <a:t>)</a:t>
                          </a:r>
                          <a:endParaRPr lang="en-GB" sz="2400" dirty="0"/>
                        </a:p>
                      </a:txBody>
                      <a:tcPr/>
                    </a:tc>
                    <a:tc>
                      <a:txBody>
                        <a:bodyPr/>
                        <a:lstStyle/>
                        <a:p>
                          <a:r>
                            <a:rPr lang="en-GB" sz="2400" b="1" dirty="0" smtClean="0"/>
                            <a:t>Control group</a:t>
                          </a:r>
                          <a:r>
                            <a:rPr lang="en-GB" sz="2400" b="1" baseline="0" dirty="0" smtClean="0"/>
                            <a:t> </a:t>
                          </a:r>
                          <a:r>
                            <a:rPr lang="en-GB" sz="2400" baseline="0" dirty="0" smtClean="0"/>
                            <a:t>SD</a:t>
                          </a:r>
                          <a:endParaRPr lang="en-GB" sz="2400" dirty="0"/>
                        </a:p>
                      </a:txBody>
                      <a:tcPr/>
                    </a:tc>
                  </a:tr>
                  <a:tr h="3007868">
                    <a:tc>
                      <a:txBody>
                        <a:bodyPr/>
                        <a:lstStyle/>
                        <a:p>
                          <a:r>
                            <a:rPr lang="en-GB" sz="2400" dirty="0" err="1" smtClean="0"/>
                            <a:t>Hedges’s</a:t>
                          </a:r>
                          <a:r>
                            <a:rPr lang="en-GB" sz="2400" dirty="0" smtClean="0"/>
                            <a:t> </a:t>
                          </a:r>
                          <a:r>
                            <a:rPr lang="en-GB" sz="2400" i="1" dirty="0" smtClean="0"/>
                            <a:t>g</a:t>
                          </a:r>
                          <a:endParaRPr lang="en-GB" sz="2400" i="1" dirty="0"/>
                        </a:p>
                      </a:txBody>
                      <a:tcPr/>
                    </a:tc>
                    <a:tc>
                      <a:txBody>
                        <a:bodyPr/>
                        <a:lstStyle/>
                        <a:p>
                          <a:endParaRPr lang="en-US"/>
                        </a:p>
                      </a:txBody>
                      <a:tcPr>
                        <a:blipFill rotWithShape="0">
                          <a:blip r:embed="rId2"/>
                          <a:stretch>
                            <a:fillRect l="-60844" t="-46667" r="-469" b="-4646"/>
                          </a:stretch>
                        </a:blipFill>
                      </a:tcPr>
                    </a:tc>
                  </a:tr>
                </a:tbl>
              </a:graphicData>
            </a:graphic>
          </p:graphicFrame>
        </mc:Fallback>
      </mc:AlternateContent>
    </p:spTree>
    <p:extLst>
      <p:ext uri="{BB962C8B-B14F-4D97-AF65-F5344CB8AC3E}">
        <p14:creationId xmlns:p14="http://schemas.microsoft.com/office/powerpoint/2010/main" val="21523700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620688"/>
            <a:ext cx="8489950" cy="1296988"/>
          </a:xfrm>
        </p:spPr>
        <p:txBody>
          <a:bodyPr/>
          <a:lstStyle/>
          <a:p>
            <a:r>
              <a:rPr lang="en-GB" dirty="0"/>
              <a:t>Useful </a:t>
            </a:r>
            <a:r>
              <a:rPr lang="en-GB" dirty="0" smtClean="0"/>
              <a:t>website for doing the sums </a:t>
            </a:r>
            <a:r>
              <a:rPr lang="en-GB" sz="1800" dirty="0">
                <a:hlinkClick r:id="rId2"/>
              </a:rPr>
              <a:t>http://</a:t>
            </a:r>
            <a:r>
              <a:rPr lang="en-GB" sz="1800" dirty="0" smtClean="0">
                <a:hlinkClick r:id="rId2"/>
              </a:rPr>
              <a:t>www.campbellcollaboration.org/resources/effect_size_input.php</a:t>
            </a:r>
            <a:r>
              <a:rPr lang="en-GB" sz="1800" dirty="0" smtClean="0"/>
              <a:t> </a:t>
            </a:r>
            <a:endParaRPr lang="en-GB"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55" y="1772816"/>
            <a:ext cx="7920880" cy="4826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07149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do we get the effect size from?</a:t>
            </a:r>
            <a:endParaRPr lang="en-GB" dirty="0"/>
          </a:p>
        </p:txBody>
      </p:sp>
      <p:sp>
        <p:nvSpPr>
          <p:cNvPr id="3" name="Content Placeholder 2"/>
          <p:cNvSpPr>
            <a:spLocks noGrp="1"/>
          </p:cNvSpPr>
          <p:nvPr>
            <p:ph idx="1"/>
          </p:nvPr>
        </p:nvSpPr>
        <p:spPr>
          <a:xfrm>
            <a:off x="330200" y="2060849"/>
            <a:ext cx="8489950" cy="4105002"/>
          </a:xfrm>
        </p:spPr>
        <p:txBody>
          <a:bodyPr/>
          <a:lstStyle/>
          <a:p>
            <a:pPr marL="0" indent="0">
              <a:buNone/>
            </a:pPr>
            <a:r>
              <a:rPr lang="en-GB" dirty="0" smtClean="0"/>
              <a:t>“Hang on… if I knew the effect size then I wouldn’t need to run the study!”</a:t>
            </a:r>
          </a:p>
          <a:p>
            <a:pPr marL="0" indent="0">
              <a:buNone/>
            </a:pPr>
            <a:endParaRPr lang="en-GB" dirty="0" smtClean="0"/>
          </a:p>
          <a:p>
            <a:r>
              <a:rPr lang="en-GB" dirty="0" smtClean="0"/>
              <a:t>Idea is to anticipate what you might find</a:t>
            </a:r>
          </a:p>
          <a:p>
            <a:r>
              <a:rPr lang="en-GB" dirty="0" smtClean="0"/>
              <a:t>Look at similar results in the literature</a:t>
            </a:r>
            <a:br>
              <a:rPr lang="en-GB" dirty="0" smtClean="0"/>
            </a:br>
            <a:r>
              <a:rPr lang="en-GB" dirty="0" smtClean="0"/>
              <a:t>(more on which later)</a:t>
            </a:r>
          </a:p>
          <a:p>
            <a:r>
              <a:rPr lang="en-GB" dirty="0" smtClean="0"/>
              <a:t>Try to improve upon an existing intervention</a:t>
            </a:r>
            <a:br>
              <a:rPr lang="en-GB" dirty="0" smtClean="0"/>
            </a:br>
            <a:r>
              <a:rPr lang="en-GB" dirty="0" smtClean="0"/>
              <a:t>(what was the average effect size?)</a:t>
            </a:r>
          </a:p>
        </p:txBody>
      </p:sp>
    </p:spTree>
    <p:extLst>
      <p:ext uri="{BB962C8B-B14F-4D97-AF65-F5344CB8AC3E}">
        <p14:creationId xmlns:p14="http://schemas.microsoft.com/office/powerpoint/2010/main" val="10224743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Power in a slide</a:t>
            </a:r>
            <a:endParaRPr lang="en-GB" dirty="0"/>
          </a:p>
        </p:txBody>
      </p:sp>
      <p:sp>
        <p:nvSpPr>
          <p:cNvPr id="3" name="Content Placeholder 2"/>
          <p:cNvSpPr>
            <a:spLocks noGrp="1"/>
          </p:cNvSpPr>
          <p:nvPr>
            <p:ph idx="1"/>
          </p:nvPr>
        </p:nvSpPr>
        <p:spPr>
          <a:xfrm>
            <a:off x="330200" y="2060849"/>
            <a:ext cx="8489950" cy="4105002"/>
          </a:xfrm>
        </p:spPr>
        <p:txBody>
          <a:bodyPr/>
          <a:lstStyle/>
          <a:p>
            <a:r>
              <a:rPr lang="en-GB" dirty="0" smtClean="0"/>
              <a:t>Expressed as a probability or percentage</a:t>
            </a:r>
          </a:p>
          <a:p>
            <a:r>
              <a:rPr lang="en-GB" dirty="0" smtClean="0"/>
              <a:t>Usually we want at least 0.8 (or 80%)</a:t>
            </a:r>
          </a:p>
          <a:p>
            <a:r>
              <a:rPr lang="en-GB" dirty="0" smtClean="0"/>
              <a:t>Which means that if you were to run lots and lots of studies with the same sample size…</a:t>
            </a:r>
          </a:p>
          <a:p>
            <a:r>
              <a:rPr lang="en-GB" dirty="0" smtClean="0"/>
              <a:t>… and if the true (population) effect size were as you hypothesised…</a:t>
            </a:r>
          </a:p>
          <a:p>
            <a:r>
              <a:rPr lang="en-GB" dirty="0" smtClean="0"/>
              <a:t>Then around 80% of the studies would find a statistically significant effect</a:t>
            </a:r>
            <a:endParaRPr lang="en-GB" dirty="0"/>
          </a:p>
        </p:txBody>
      </p:sp>
    </p:spTree>
    <p:extLst>
      <p:ext uri="{BB962C8B-B14F-4D97-AF65-F5344CB8AC3E}">
        <p14:creationId xmlns:p14="http://schemas.microsoft.com/office/powerpoint/2010/main" val="19996623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a:t>
            </a:r>
            <a:r>
              <a:rPr lang="en-GB" dirty="0">
                <a:hlinkClick r:id="rId2"/>
              </a:rPr>
              <a:t>https://</a:t>
            </a:r>
            <a:r>
              <a:rPr lang="en-GB" dirty="0" smtClean="0">
                <a:hlinkClick r:id="rId2"/>
              </a:rPr>
              <a:t>andyf.shinyapps.io/sampling</a:t>
            </a:r>
            <a:r>
              <a:rPr lang="en-GB" dirty="0" smtClean="0"/>
              <a:t> </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844824"/>
            <a:ext cx="6192688" cy="4749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0704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BZWVwEqCIAAnFEC.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72816"/>
            <a:ext cx="8060826" cy="48254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79512" y="614958"/>
            <a:ext cx="4862195" cy="1085850"/>
          </a:xfrm>
          <a:prstGeom prst="rect">
            <a:avLst/>
          </a:prstGeom>
        </p:spPr>
      </p:pic>
    </p:spTree>
    <p:extLst>
      <p:ext uri="{BB962C8B-B14F-4D97-AF65-F5344CB8AC3E}">
        <p14:creationId xmlns:p14="http://schemas.microsoft.com/office/powerpoint/2010/main" val="25624715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677813"/>
            <a:ext cx="5040560" cy="6032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267695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What test?</a:t>
            </a:r>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348880"/>
            <a:ext cx="8640960" cy="818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372769"/>
            <a:ext cx="8496944" cy="72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txBox="1">
            <a:spLocks/>
          </p:cNvSpPr>
          <p:nvPr/>
        </p:nvSpPr>
        <p:spPr bwMode="auto">
          <a:xfrm>
            <a:off x="323528" y="4436268"/>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mj-cs"/>
              </a:defRPr>
            </a:lvl1pPr>
            <a:lvl2pPr algn="l" rtl="0" eaLnBrk="1" fontAlgn="base" hangingPunct="1">
              <a:spcBef>
                <a:spcPct val="0"/>
              </a:spcBef>
              <a:spcAft>
                <a:spcPct val="0"/>
              </a:spcAft>
              <a:defRPr sz="3000" b="1">
                <a:solidFill>
                  <a:schemeClr val="tx2"/>
                </a:solidFill>
                <a:latin typeface="Arial" charset="0"/>
              </a:defRPr>
            </a:lvl2pPr>
            <a:lvl3pPr algn="l" rtl="0" eaLnBrk="1" fontAlgn="base" hangingPunct="1">
              <a:spcBef>
                <a:spcPct val="0"/>
              </a:spcBef>
              <a:spcAft>
                <a:spcPct val="0"/>
              </a:spcAft>
              <a:defRPr sz="3000" b="1">
                <a:solidFill>
                  <a:schemeClr val="tx2"/>
                </a:solidFill>
                <a:latin typeface="Arial" charset="0"/>
              </a:defRPr>
            </a:lvl3pPr>
            <a:lvl4pPr algn="l" rtl="0" eaLnBrk="1" fontAlgn="base" hangingPunct="1">
              <a:spcBef>
                <a:spcPct val="0"/>
              </a:spcBef>
              <a:spcAft>
                <a:spcPct val="0"/>
              </a:spcAft>
              <a:defRPr sz="3000" b="1">
                <a:solidFill>
                  <a:schemeClr val="tx2"/>
                </a:solidFill>
                <a:latin typeface="Arial" charset="0"/>
              </a:defRPr>
            </a:lvl4pPr>
            <a:lvl5pPr algn="l" rtl="0" eaLnBrk="1" fontAlgn="base" hangingPunct="1">
              <a:spcBef>
                <a:spcPct val="0"/>
              </a:spcBef>
              <a:spcAft>
                <a:spcPct val="0"/>
              </a:spcAft>
              <a:defRPr sz="3000" b="1">
                <a:solidFill>
                  <a:schemeClr val="tx2"/>
                </a:solidFill>
                <a:latin typeface="Arial" charset="0"/>
              </a:defRPr>
            </a:lvl5pPr>
            <a:lvl6pPr marL="457200" algn="l" rtl="0" eaLnBrk="1" fontAlgn="base" hangingPunct="1">
              <a:spcBef>
                <a:spcPct val="0"/>
              </a:spcBef>
              <a:spcAft>
                <a:spcPct val="0"/>
              </a:spcAft>
              <a:defRPr sz="3000" b="1">
                <a:solidFill>
                  <a:schemeClr val="tx2"/>
                </a:solidFill>
                <a:latin typeface="Arial" charset="0"/>
              </a:defRPr>
            </a:lvl6pPr>
            <a:lvl7pPr marL="914400" algn="l" rtl="0" eaLnBrk="1" fontAlgn="base" hangingPunct="1">
              <a:spcBef>
                <a:spcPct val="0"/>
              </a:spcBef>
              <a:spcAft>
                <a:spcPct val="0"/>
              </a:spcAft>
              <a:defRPr sz="3000" b="1">
                <a:solidFill>
                  <a:schemeClr val="tx2"/>
                </a:solidFill>
                <a:latin typeface="Arial" charset="0"/>
              </a:defRPr>
            </a:lvl7pPr>
            <a:lvl8pPr marL="1371600" algn="l" rtl="0" eaLnBrk="1" fontAlgn="base" hangingPunct="1">
              <a:spcBef>
                <a:spcPct val="0"/>
              </a:spcBef>
              <a:spcAft>
                <a:spcPct val="0"/>
              </a:spcAft>
              <a:defRPr sz="3000" b="1">
                <a:solidFill>
                  <a:schemeClr val="tx2"/>
                </a:solidFill>
                <a:latin typeface="Arial" charset="0"/>
              </a:defRPr>
            </a:lvl8pPr>
            <a:lvl9pPr marL="1828800" algn="l" rtl="0" eaLnBrk="1" fontAlgn="base" hangingPunct="1">
              <a:spcBef>
                <a:spcPct val="0"/>
              </a:spcBef>
              <a:spcAft>
                <a:spcPct val="0"/>
              </a:spcAft>
              <a:defRPr sz="3000" b="1">
                <a:solidFill>
                  <a:schemeClr val="tx2"/>
                </a:solidFill>
                <a:latin typeface="Arial" charset="0"/>
              </a:defRPr>
            </a:lvl9pPr>
          </a:lstStyle>
          <a:p>
            <a:r>
              <a:rPr lang="en-GB" kern="0" dirty="0" smtClean="0"/>
              <a:t>What do you want to calculate?</a:t>
            </a:r>
            <a:endParaRPr lang="en-GB" kern="0" dirty="0"/>
          </a:p>
        </p:txBody>
      </p:sp>
    </p:spTree>
    <p:extLst>
      <p:ext uri="{BB962C8B-B14F-4D97-AF65-F5344CB8AC3E}">
        <p14:creationId xmlns:p14="http://schemas.microsoft.com/office/powerpoint/2010/main" val="13913584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1584846"/>
          </a:xfrm>
        </p:spPr>
        <p:txBody>
          <a:bodyPr/>
          <a:lstStyle/>
          <a:p>
            <a:r>
              <a:rPr lang="en-GB" dirty="0" smtClean="0"/>
              <a:t>What settings?</a:t>
            </a:r>
            <a:br>
              <a:rPr lang="en-GB" dirty="0" smtClean="0"/>
            </a:br>
            <a:r>
              <a:rPr lang="en-GB" dirty="0" smtClean="0"/>
              <a:t>(d </a:t>
            </a:r>
            <a:r>
              <a:rPr lang="en-GB" dirty="0"/>
              <a:t>= 0.3, power = 80%, looking for p &lt; .</a:t>
            </a:r>
            <a:r>
              <a:rPr lang="en-GB" dirty="0" smtClean="0"/>
              <a:t>05, and with equal-sized groups)</a:t>
            </a:r>
            <a:endParaRPr lang="en-GB"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653457"/>
            <a:ext cx="5529422" cy="3027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60485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answer</a:t>
            </a:r>
            <a:endParaRPr lang="en-GB"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780928"/>
            <a:ext cx="5987024" cy="2506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41160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36712"/>
            <a:ext cx="7488832" cy="6062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6512" y="475828"/>
            <a:ext cx="8489950" cy="1296988"/>
          </a:xfrm>
        </p:spPr>
        <p:txBody>
          <a:bodyPr/>
          <a:lstStyle/>
          <a:p>
            <a:r>
              <a:rPr lang="en-GB" dirty="0" smtClean="0"/>
              <a:t>Another standardised effect size: </a:t>
            </a:r>
            <a:r>
              <a:rPr lang="en-GB" i="1" dirty="0" smtClean="0"/>
              <a:t>r</a:t>
            </a:r>
            <a:endParaRPr lang="en-GB" i="1" dirty="0"/>
          </a:p>
        </p:txBody>
      </p:sp>
    </p:spTree>
    <p:extLst>
      <p:ext uri="{BB962C8B-B14F-4D97-AF65-F5344CB8AC3E}">
        <p14:creationId xmlns:p14="http://schemas.microsoft.com/office/powerpoint/2010/main" val="1823442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692696"/>
            <a:ext cx="4864546" cy="5821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4704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What test?</a:t>
            </a:r>
            <a:endParaRPr lang="en-GB"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372769"/>
            <a:ext cx="8496944" cy="72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txBox="1">
            <a:spLocks/>
          </p:cNvSpPr>
          <p:nvPr/>
        </p:nvSpPr>
        <p:spPr bwMode="auto">
          <a:xfrm>
            <a:off x="323528" y="4436268"/>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mj-lt"/>
                <a:ea typeface="+mj-ea"/>
                <a:cs typeface="+mj-cs"/>
              </a:defRPr>
            </a:lvl1pPr>
            <a:lvl2pPr algn="l" rtl="0" eaLnBrk="1" fontAlgn="base" hangingPunct="1">
              <a:spcBef>
                <a:spcPct val="0"/>
              </a:spcBef>
              <a:spcAft>
                <a:spcPct val="0"/>
              </a:spcAft>
              <a:defRPr sz="3000" b="1">
                <a:solidFill>
                  <a:schemeClr val="tx2"/>
                </a:solidFill>
                <a:latin typeface="Arial" charset="0"/>
              </a:defRPr>
            </a:lvl2pPr>
            <a:lvl3pPr algn="l" rtl="0" eaLnBrk="1" fontAlgn="base" hangingPunct="1">
              <a:spcBef>
                <a:spcPct val="0"/>
              </a:spcBef>
              <a:spcAft>
                <a:spcPct val="0"/>
              </a:spcAft>
              <a:defRPr sz="3000" b="1">
                <a:solidFill>
                  <a:schemeClr val="tx2"/>
                </a:solidFill>
                <a:latin typeface="Arial" charset="0"/>
              </a:defRPr>
            </a:lvl3pPr>
            <a:lvl4pPr algn="l" rtl="0" eaLnBrk="1" fontAlgn="base" hangingPunct="1">
              <a:spcBef>
                <a:spcPct val="0"/>
              </a:spcBef>
              <a:spcAft>
                <a:spcPct val="0"/>
              </a:spcAft>
              <a:defRPr sz="3000" b="1">
                <a:solidFill>
                  <a:schemeClr val="tx2"/>
                </a:solidFill>
                <a:latin typeface="Arial" charset="0"/>
              </a:defRPr>
            </a:lvl4pPr>
            <a:lvl5pPr algn="l" rtl="0" eaLnBrk="1" fontAlgn="base" hangingPunct="1">
              <a:spcBef>
                <a:spcPct val="0"/>
              </a:spcBef>
              <a:spcAft>
                <a:spcPct val="0"/>
              </a:spcAft>
              <a:defRPr sz="3000" b="1">
                <a:solidFill>
                  <a:schemeClr val="tx2"/>
                </a:solidFill>
                <a:latin typeface="Arial" charset="0"/>
              </a:defRPr>
            </a:lvl5pPr>
            <a:lvl6pPr marL="457200" algn="l" rtl="0" eaLnBrk="1" fontAlgn="base" hangingPunct="1">
              <a:spcBef>
                <a:spcPct val="0"/>
              </a:spcBef>
              <a:spcAft>
                <a:spcPct val="0"/>
              </a:spcAft>
              <a:defRPr sz="3000" b="1">
                <a:solidFill>
                  <a:schemeClr val="tx2"/>
                </a:solidFill>
                <a:latin typeface="Arial" charset="0"/>
              </a:defRPr>
            </a:lvl6pPr>
            <a:lvl7pPr marL="914400" algn="l" rtl="0" eaLnBrk="1" fontAlgn="base" hangingPunct="1">
              <a:spcBef>
                <a:spcPct val="0"/>
              </a:spcBef>
              <a:spcAft>
                <a:spcPct val="0"/>
              </a:spcAft>
              <a:defRPr sz="3000" b="1">
                <a:solidFill>
                  <a:schemeClr val="tx2"/>
                </a:solidFill>
                <a:latin typeface="Arial" charset="0"/>
              </a:defRPr>
            </a:lvl7pPr>
            <a:lvl8pPr marL="1371600" algn="l" rtl="0" eaLnBrk="1" fontAlgn="base" hangingPunct="1">
              <a:spcBef>
                <a:spcPct val="0"/>
              </a:spcBef>
              <a:spcAft>
                <a:spcPct val="0"/>
              </a:spcAft>
              <a:defRPr sz="3000" b="1">
                <a:solidFill>
                  <a:schemeClr val="tx2"/>
                </a:solidFill>
                <a:latin typeface="Arial" charset="0"/>
              </a:defRPr>
            </a:lvl8pPr>
            <a:lvl9pPr marL="1828800" algn="l" rtl="0" eaLnBrk="1" fontAlgn="base" hangingPunct="1">
              <a:spcBef>
                <a:spcPct val="0"/>
              </a:spcBef>
              <a:spcAft>
                <a:spcPct val="0"/>
              </a:spcAft>
              <a:defRPr sz="3000" b="1">
                <a:solidFill>
                  <a:schemeClr val="tx2"/>
                </a:solidFill>
                <a:latin typeface="Arial" charset="0"/>
              </a:defRPr>
            </a:lvl9pPr>
          </a:lstStyle>
          <a:p>
            <a:r>
              <a:rPr lang="en-GB" kern="0" dirty="0" smtClean="0"/>
              <a:t>What do you want to calculate?</a:t>
            </a:r>
            <a:endParaRPr lang="en-GB" kern="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31" y="2121819"/>
            <a:ext cx="8377733" cy="803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ight Brace 7"/>
          <p:cNvSpPr/>
          <p:nvPr/>
        </p:nvSpPr>
        <p:spPr>
          <a:xfrm rot="5400000">
            <a:off x="5112060" y="-63388"/>
            <a:ext cx="360040" cy="648072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 name="Rectangle 1"/>
          <p:cNvSpPr/>
          <p:nvPr/>
        </p:nvSpPr>
        <p:spPr>
          <a:xfrm>
            <a:off x="3006080" y="3436382"/>
            <a:ext cx="4572000" cy="369332"/>
          </a:xfrm>
          <a:prstGeom prst="rect">
            <a:avLst/>
          </a:prstGeom>
        </p:spPr>
        <p:txBody>
          <a:bodyPr>
            <a:spAutoFit/>
          </a:bodyPr>
          <a:lstStyle/>
          <a:p>
            <a:r>
              <a:rPr lang="en-GB" dirty="0"/>
              <a:t>Correlation </a:t>
            </a:r>
            <a:r>
              <a:rPr lang="en-GB" dirty="0" smtClean="0"/>
              <a:t>is a special case of regression</a:t>
            </a:r>
            <a:endParaRPr lang="en-GB" dirty="0"/>
          </a:p>
        </p:txBody>
      </p:sp>
    </p:spTree>
    <p:extLst>
      <p:ext uri="{BB962C8B-B14F-4D97-AF65-F5344CB8AC3E}">
        <p14:creationId xmlns:p14="http://schemas.microsoft.com/office/powerpoint/2010/main" val="21630546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settings?</a:t>
            </a:r>
            <a:br>
              <a:rPr lang="en-GB" dirty="0" smtClean="0"/>
            </a:br>
            <a:r>
              <a:rPr lang="en-GB" dirty="0" smtClean="0"/>
              <a:t>(r = 0.3, power = 80%, looking for p &lt; .05)</a:t>
            </a:r>
            <a:endParaRPr lang="en-GB"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86000"/>
            <a:ext cx="4896544" cy="3510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Brace 2"/>
          <p:cNvSpPr/>
          <p:nvPr/>
        </p:nvSpPr>
        <p:spPr>
          <a:xfrm>
            <a:off x="5508103" y="4869160"/>
            <a:ext cx="411013" cy="72008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TextBox 3"/>
          <p:cNvSpPr txBox="1"/>
          <p:nvPr/>
        </p:nvSpPr>
        <p:spPr>
          <a:xfrm>
            <a:off x="5919117" y="3789040"/>
            <a:ext cx="2693343" cy="2308324"/>
          </a:xfrm>
          <a:prstGeom prst="rect">
            <a:avLst/>
          </a:prstGeom>
          <a:noFill/>
        </p:spPr>
        <p:txBody>
          <a:bodyPr wrap="square" rtlCol="0">
            <a:spAutoFit/>
          </a:bodyPr>
          <a:lstStyle/>
          <a:p>
            <a:r>
              <a:rPr lang="en-GB" dirty="0" smtClean="0"/>
              <a:t>H0 = null hypothesis of no correlation</a:t>
            </a:r>
          </a:p>
          <a:p>
            <a:endParaRPr lang="en-GB" dirty="0" smtClean="0"/>
          </a:p>
          <a:p>
            <a:r>
              <a:rPr lang="en-GB" dirty="0" smtClean="0"/>
              <a:t>Correlation between X and Y is same as regressing X on Y with both rescaled to have SD = 1</a:t>
            </a:r>
            <a:endParaRPr lang="en-GB" dirty="0"/>
          </a:p>
        </p:txBody>
      </p:sp>
    </p:spTree>
    <p:extLst>
      <p:ext uri="{BB962C8B-B14F-4D97-AF65-F5344CB8AC3E}">
        <p14:creationId xmlns:p14="http://schemas.microsoft.com/office/powerpoint/2010/main" val="231120904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answer</a:t>
            </a:r>
            <a:endParaRPr lang="en-GB"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171056"/>
            <a:ext cx="7494250" cy="1505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73675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Example of effect sizes from the literature – social psych </a:t>
            </a:r>
            <a:r>
              <a:rPr lang="en-GB" sz="2000" dirty="0" smtClean="0"/>
              <a:t>(Richard</a:t>
            </a:r>
            <a:r>
              <a:rPr lang="en-GB" sz="2000" dirty="0"/>
              <a:t>, </a:t>
            </a:r>
            <a:r>
              <a:rPr lang="en-GB" sz="2000" dirty="0" smtClean="0"/>
              <a:t>Bond</a:t>
            </a:r>
            <a:r>
              <a:rPr lang="en-GB" sz="2000" dirty="0"/>
              <a:t>, </a:t>
            </a:r>
            <a:r>
              <a:rPr lang="en-GB" sz="2000" dirty="0" smtClean="0"/>
              <a:t>&amp; </a:t>
            </a:r>
            <a:r>
              <a:rPr lang="en-GB" sz="2000" dirty="0"/>
              <a:t>Stokes-</a:t>
            </a:r>
            <a:r>
              <a:rPr lang="en-GB" sz="2000" dirty="0" err="1"/>
              <a:t>Zoota</a:t>
            </a:r>
            <a:r>
              <a:rPr lang="en-GB" sz="2000" dirty="0"/>
              <a:t>, </a:t>
            </a:r>
            <a:r>
              <a:rPr lang="en-GB" sz="2000" dirty="0" smtClean="0"/>
              <a:t>2003)</a:t>
            </a:r>
            <a:endParaRPr lang="en-GB"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384"/>
          <a:stretch/>
        </p:blipFill>
        <p:spPr bwMode="auto">
          <a:xfrm>
            <a:off x="1954942" y="2132856"/>
            <a:ext cx="5233913" cy="4453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0086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pink">
  <a:themeElements>
    <a:clrScheme name="Custom Design 15">
      <a:dk1>
        <a:srgbClr val="000000"/>
      </a:dk1>
      <a:lt1>
        <a:srgbClr val="FFFFFF"/>
      </a:lt1>
      <a:dk2>
        <a:srgbClr val="5A1B31"/>
      </a:dk2>
      <a:lt2>
        <a:srgbClr val="808080"/>
      </a:lt2>
      <a:accent1>
        <a:srgbClr val="8B5F6E"/>
      </a:accent1>
      <a:accent2>
        <a:srgbClr val="004359"/>
      </a:accent2>
      <a:accent3>
        <a:srgbClr val="FFFFFF"/>
      </a:accent3>
      <a:accent4>
        <a:srgbClr val="000000"/>
      </a:accent4>
      <a:accent5>
        <a:srgbClr val="C4B6BA"/>
      </a:accent5>
      <a:accent6>
        <a:srgbClr val="003C50"/>
      </a:accent6>
      <a:hlink>
        <a:srgbClr val="4B4620"/>
      </a:hlink>
      <a:folHlink>
        <a:srgbClr val="B25D86"/>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A1B31"/>
        </a:dk2>
        <a:lt2>
          <a:srgbClr val="808080"/>
        </a:lt2>
        <a:accent1>
          <a:srgbClr val="8B5F6E"/>
        </a:accent1>
        <a:accent2>
          <a:srgbClr val="004359"/>
        </a:accent2>
        <a:accent3>
          <a:srgbClr val="FFFFFF"/>
        </a:accent3>
        <a:accent4>
          <a:srgbClr val="000000"/>
        </a:accent4>
        <a:accent5>
          <a:srgbClr val="C4B6BA"/>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pptpink</Template>
  <TotalTime>3731</TotalTime>
  <Words>2231</Words>
  <Application>Microsoft Office PowerPoint</Application>
  <PresentationFormat>On-screen Show (4:3)</PresentationFormat>
  <Paragraphs>568</Paragraphs>
  <Slides>108</Slides>
  <Notes>1</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pptpink</vt:lpstr>
      <vt:lpstr>Activity 2 review &amp; Introduction to power analysis</vt:lpstr>
      <vt:lpstr>Objectives</vt:lpstr>
      <vt:lpstr>Review part A</vt:lpstr>
      <vt:lpstr>1. Which of the SDQ variables would you expect to be correlated with which Bullying measures?</vt:lpstr>
      <vt:lpstr>Example</vt:lpstr>
      <vt:lpstr>Another…</vt:lpstr>
      <vt:lpstr>And another</vt:lpstr>
      <vt:lpstr>Different kinds of hypothesis</vt:lpstr>
      <vt:lpstr>PowerPoint Presentation</vt:lpstr>
      <vt:lpstr>2. Test your hypotheses using non-parametric tests; what do you find?</vt:lpstr>
      <vt:lpstr>Can we use Pearson’s correlation? Nope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Vive la révolution</vt:lpstr>
      <vt:lpstr>PowerPoint Presentation</vt:lpstr>
      <vt:lpstr>This way is fun</vt:lpstr>
      <vt:lpstr>PowerPoint Presentation</vt:lpstr>
      <vt:lpstr>Rho vs. tau in a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about this one?</vt:lpstr>
      <vt:lpstr>Aside</vt:lpstr>
      <vt:lpstr>Review part B</vt:lpstr>
      <vt:lpstr>3. Has there been a reduction in bullying as measured by the “Guess Who Direct bullying” measure, pre- and post- intervention in either group? </vt:lpstr>
      <vt:lpstr>PowerPoint Presentation</vt:lpstr>
      <vt:lpstr>PowerPoint Presentation</vt:lpstr>
      <vt:lpstr>Don’t forget the name of the test</vt:lpstr>
      <vt:lpstr>Fun with SPSS – double click for detail</vt:lpstr>
      <vt:lpstr>Fun with SPSS – double click for detail</vt:lpstr>
      <vt:lpstr>Possible answer</vt:lpstr>
      <vt:lpstr>PowerPoint Presentation</vt:lpstr>
      <vt:lpstr>A note on p-values</vt:lpstr>
      <vt:lpstr>Review part C</vt:lpstr>
      <vt:lpstr>4. Make a contingency table to examine the relationship between these variables (Descriptive Statistics… Crosstabs). What do you notice? </vt:lpstr>
      <vt:lpstr>One way to present the results</vt:lpstr>
      <vt:lpstr>But where are observed values different to those expected by chance?</vt:lpstr>
      <vt:lpstr>6… is there a statistically significant difference in original continuous Guess Who Direct Bullying pre score between high/low victim categories?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analysis</vt:lpstr>
      <vt:lpstr>PowerPoint Presentation</vt:lpstr>
      <vt:lpstr>What’s power analysis about?</vt:lpstr>
      <vt:lpstr>Made up example of a simple effect size: effect of mindfulness training on vertical jump height</vt:lpstr>
      <vt:lpstr>Real example: trying to reduce school absences (Fantuzzo, Grim &amp; Hazan, 2005)</vt:lpstr>
      <vt:lpstr>Real example: trying to reduce school absences (Fantuzzo, Grim &amp; Hazan, 2005)</vt:lpstr>
      <vt:lpstr>Real example: trying to reduce school absences (Fantuzzo, Grim &amp; Hazan, 2005)</vt:lpstr>
      <vt:lpstr>Average improvement in attendance (Maynard, McCrea, Pigott &amp; Kelly, 2012)</vt:lpstr>
      <vt:lpstr>Standardised mean difference (SMD) between two normally distributed groups</vt:lpstr>
      <vt:lpstr>Standardised mean difference (SMD) between two normally distributed groups</vt:lpstr>
      <vt:lpstr>Arithmetical Activity</vt:lpstr>
      <vt:lpstr>Example: Cohen’s d – example of an SMD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Cohen (1988) arrive at these interpretations? It wasn’t particularly rigorous…</vt:lpstr>
      <vt:lpstr>Nice interactive website</vt:lpstr>
      <vt:lpstr>Which SD?</vt:lpstr>
      <vt:lpstr>Useful website for doing the sums http://www.campbellcollaboration.org/resources/effect_size_input.php </vt:lpstr>
      <vt:lpstr>Where do we get the effect size from?</vt:lpstr>
      <vt:lpstr>Power in a slide</vt:lpstr>
      <vt:lpstr>Demo https://andyf.shinyapps.io/sampling </vt:lpstr>
      <vt:lpstr>PowerPoint Presentation</vt:lpstr>
      <vt:lpstr>What test?</vt:lpstr>
      <vt:lpstr>What settings? (d = 0.3, power = 80%, looking for p &lt; .05, and with equal-sized groups)</vt:lpstr>
      <vt:lpstr>The answer</vt:lpstr>
      <vt:lpstr>Another standardised effect size: r</vt:lpstr>
      <vt:lpstr>PowerPoint Presentation</vt:lpstr>
      <vt:lpstr>What test?</vt:lpstr>
      <vt:lpstr>What settings? (r = 0.3, power = 80%, looking for p &lt; .05)</vt:lpstr>
      <vt:lpstr>The answer</vt:lpstr>
      <vt:lpstr>Example of effect sizes from the literature – social psych (Richard, Bond, &amp; Stokes-Zoota, 2003)</vt:lpstr>
      <vt:lpstr>PowerPoint Presentation</vt:lpstr>
      <vt:lpstr>Morris and Fritz (2013) do it for memory research and produce percentile tables</vt:lpstr>
      <vt:lpstr>Other example: Teacher effects uncovered by Hattie (2009)</vt:lpstr>
      <vt:lpstr>Other example: Teacher effects uncovered by Hattie (2009)</vt:lpstr>
      <vt:lpstr>Other example: Teacher effects uncovered by Hattie (2009)</vt:lpstr>
      <vt:lpstr>Other example: Teacher effects uncovered by Hattie (2009)</vt:lpstr>
      <vt:lpstr>Other example: Teacher effects uncovered by Hattie (2009)</vt:lpstr>
      <vt:lpstr>Further reading on the EPRM wiki https://wiki.ucl.ac.uk/display/EPRM </vt:lpstr>
      <vt:lpstr>The end!</vt:lpstr>
    </vt:vector>
  </TitlesOfParts>
  <Company>UCL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Refresher Session</dc:title>
  <dc:creator>Andy Fugard</dc:creator>
  <cp:lastModifiedBy>Andi Fugard</cp:lastModifiedBy>
  <cp:revision>222</cp:revision>
  <dcterms:created xsi:type="dcterms:W3CDTF">2013-09-26T11:32:32Z</dcterms:created>
  <dcterms:modified xsi:type="dcterms:W3CDTF">2020-01-07T18:05:45Z</dcterms:modified>
</cp:coreProperties>
</file>